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78" r:id="rId13"/>
    <p:sldId id="279" r:id="rId14"/>
    <p:sldId id="266" r:id="rId15"/>
    <p:sldId id="270" r:id="rId16"/>
    <p:sldId id="271" r:id="rId17"/>
    <p:sldId id="272" r:id="rId18"/>
    <p:sldId id="267" r:id="rId19"/>
    <p:sldId id="273" r:id="rId20"/>
    <p:sldId id="276" r:id="rId21"/>
    <p:sldId id="268" r:id="rId22"/>
    <p:sldId id="269" r:id="rId23"/>
    <p:sldId id="274" r:id="rId24"/>
    <p:sldId id="275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7554B"/>
        </a:solidFill>
        <a:effectLst/>
        <a:uFillTx/>
        <a:latin typeface="Hoefler Text"/>
        <a:ea typeface="Hoefler Text"/>
        <a:cs typeface="Hoefler Text"/>
        <a:sym typeface="Hoefler Tex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3714F">
              <a:alpha val="8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508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83714F">
                  <a:alpha val="3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BCC">
              <a:alpha val="54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BCC">
              <a:alpha val="8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AE5E5">
              <a:alpha val="69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CDBCC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EDEDF">
              <a:alpha val="76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2B1A5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BCC">
              <a:alpha val="80000"/>
            </a:srgbClr>
          </a:solidFill>
        </a:fill>
      </a:tcStyle>
    </a:band2H>
    <a:firstCol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oefler Text"/>
          <a:ea typeface="Hoefler Text"/>
          <a:cs typeface="Hoefler Text"/>
        </a:font>
        <a:srgbClr val="6C6A67"/>
      </a:tcTxStyle>
      <a:tcStyle>
        <a:tcBdr>
          <a:lef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6C6A67">
                  <a:alpha val="7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6C6A67">
                  <a:alpha val="7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8"/>
    <p:restoredTop sz="78134" autoAdjust="0"/>
  </p:normalViewPr>
  <p:slideViewPr>
    <p:cSldViewPr snapToGrid="0">
      <p:cViewPr varScale="1">
        <p:scale>
          <a:sx n="67" d="100"/>
          <a:sy n="67" d="100"/>
        </p:scale>
        <p:origin x="30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871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865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02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493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67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578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667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93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60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成组"/>
          <p:cNvGrpSpPr/>
          <p:nvPr/>
        </p:nvGrpSpPr>
        <p:grpSpPr>
          <a:xfrm>
            <a:off x="1485900" y="4838700"/>
            <a:ext cx="10033000" cy="88901"/>
            <a:chOff x="0" y="0"/>
            <a:chExt cx="10033000" cy="88900"/>
          </a:xfrm>
        </p:grpSpPr>
        <p:pic>
          <p:nvPicPr>
            <p:cNvPr id="12" name="typesetflourish_shape_big.pdf" descr="typesetflourish_shape_big.pdf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64100" y="0"/>
              <a:ext cx="304800" cy="88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typesetflourish_line.pdf" descr="typesetflourish_line.pdf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8100"/>
              <a:ext cx="4864100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" name="typesetflourish_line.pdf" descr="typesetflourish_line.pdf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5168900" y="38099"/>
              <a:ext cx="4864100" cy="12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1117600" y="2209800"/>
            <a:ext cx="10769600" cy="2540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17600" y="5041900"/>
            <a:ext cx="10769600" cy="1270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66789" y="9245599"/>
            <a:ext cx="283922" cy="381001"/>
          </a:xfrm>
          <a:prstGeom prst="rect">
            <a:avLst/>
          </a:prstGeom>
        </p:spPr>
        <p:txBody>
          <a:bodyPr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117600" y="3606800"/>
            <a:ext cx="10769600" cy="2540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成组"/>
          <p:cNvGrpSpPr/>
          <p:nvPr/>
        </p:nvGrpSpPr>
        <p:grpSpPr>
          <a:xfrm>
            <a:off x="1638300" y="4889500"/>
            <a:ext cx="4368801" cy="88901"/>
            <a:chOff x="0" y="0"/>
            <a:chExt cx="4368800" cy="88900"/>
          </a:xfrm>
        </p:grpSpPr>
        <p:pic>
          <p:nvPicPr>
            <p:cNvPr id="47" name="typesetflourish_shape_big.pdf" descr="typesetflourish_shape_big.pdf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032000" y="0"/>
              <a:ext cx="304800" cy="88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" name="typesetflourish_line.pdf" descr="typesetflourish_line.pdf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8100"/>
              <a:ext cx="2032001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" name="typesetflourish_line.pdf" descr="typesetflourish_line.pdf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0800000">
              <a:off x="2336800" y="38100"/>
              <a:ext cx="2032001" cy="12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1" name="图像"/>
          <p:cNvSpPr>
            <a:spLocks noGrp="1"/>
          </p:cNvSpPr>
          <p:nvPr>
            <p:ph type="pic" sz="half" idx="13"/>
          </p:nvPr>
        </p:nvSpPr>
        <p:spPr>
          <a:xfrm>
            <a:off x="7002462" y="1746250"/>
            <a:ext cx="4648201" cy="6197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1054100" y="1536700"/>
            <a:ext cx="5397500" cy="3225800"/>
          </a:xfrm>
          <a:prstGeom prst="rect">
            <a:avLst/>
          </a:prstGeom>
        </p:spPr>
        <p:txBody>
          <a:bodyPr anchor="b"/>
          <a:lstStyle>
            <a:lvl1pPr>
              <a:defRPr sz="5600"/>
            </a:lvl1pPr>
          </a:lstStyle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54100" y="5143500"/>
            <a:ext cx="5397500" cy="30226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1pPr>
            <a:lvl2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3pPr>
            <a:lvl4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4pPr>
            <a:lvl5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600">
                <a:solidFill>
                  <a:srgbClr val="B6492C"/>
                </a:solidFill>
                <a:latin typeface="Bodoni SvtyTwo SC ITC TT-Book"/>
                <a:ea typeface="Bodoni SvtyTwo SC ITC TT-Book"/>
                <a:cs typeface="Bodoni SvtyTwo SC ITC TT-Book"/>
                <a:sym typeface="Bodoni SvtyTwo SC ITC TT-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线条"/>
          <p:cNvSpPr/>
          <p:nvPr/>
        </p:nvSpPr>
        <p:spPr>
          <a:xfrm>
            <a:off x="292100" y="2438400"/>
            <a:ext cx="12420600" cy="129"/>
          </a:xfrm>
          <a:prstGeom prst="line">
            <a:avLst/>
          </a:prstGeom>
          <a:ln w="12700">
            <a:solidFill>
              <a:srgbClr val="998074">
                <a:alpha val="75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图像"/>
          <p:cNvSpPr>
            <a:spLocks noGrp="1"/>
          </p:cNvSpPr>
          <p:nvPr>
            <p:ph type="pic" sz="half" idx="13"/>
          </p:nvPr>
        </p:nvSpPr>
        <p:spPr>
          <a:xfrm>
            <a:off x="7023100" y="3149600"/>
            <a:ext cx="4851400" cy="55753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50900" y="2921000"/>
            <a:ext cx="5410200" cy="60452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300"/>
              </a:spcBef>
              <a:buBlip>
                <a:blip r:embed="rId2"/>
              </a:buBlip>
              <a:defRPr sz="3300"/>
            </a:lvl1pPr>
            <a:lvl2pPr marL="762000" indent="-381000">
              <a:spcBef>
                <a:spcPts val="3300"/>
              </a:spcBef>
              <a:buBlip>
                <a:blip r:embed="rId2"/>
              </a:buBlip>
              <a:defRPr sz="3300"/>
            </a:lvl2pPr>
            <a:lvl3pPr marL="1143000" indent="-381000">
              <a:spcBef>
                <a:spcPts val="3300"/>
              </a:spcBef>
              <a:buBlip>
                <a:blip r:embed="rId2"/>
              </a:buBlip>
              <a:defRPr sz="3300"/>
            </a:lvl3pPr>
            <a:lvl4pPr marL="1524000" indent="-381000">
              <a:spcBef>
                <a:spcPts val="3300"/>
              </a:spcBef>
              <a:buBlip>
                <a:blip r:embed="rId2"/>
              </a:buBlip>
              <a:defRPr sz="3300"/>
            </a:lvl4pPr>
            <a:lvl5pPr marL="1905000" indent="-381000">
              <a:spcBef>
                <a:spcPts val="3300"/>
              </a:spcBef>
              <a:buBlip>
                <a:blip r:embed="rId2"/>
              </a:buBlip>
              <a:defRPr sz="3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850900" y="838200"/>
            <a:ext cx="11303000" cy="80772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图像"/>
          <p:cNvSpPr>
            <a:spLocks noGrp="1"/>
          </p:cNvSpPr>
          <p:nvPr>
            <p:ph type="pic" sz="quarter" idx="13"/>
          </p:nvPr>
        </p:nvSpPr>
        <p:spPr>
          <a:xfrm>
            <a:off x="6845300" y="5207000"/>
            <a:ext cx="5041900" cy="3568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图像"/>
          <p:cNvSpPr>
            <a:spLocks noGrp="1"/>
          </p:cNvSpPr>
          <p:nvPr>
            <p:ph type="pic" sz="quarter" idx="14"/>
          </p:nvPr>
        </p:nvSpPr>
        <p:spPr>
          <a:xfrm>
            <a:off x="6845300" y="990600"/>
            <a:ext cx="5041900" cy="3556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9" name="图像"/>
          <p:cNvSpPr>
            <a:spLocks noGrp="1"/>
          </p:cNvSpPr>
          <p:nvPr>
            <p:ph type="pic" sz="half" idx="15"/>
          </p:nvPr>
        </p:nvSpPr>
        <p:spPr>
          <a:xfrm>
            <a:off x="1155700" y="990600"/>
            <a:ext cx="5041900" cy="7772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66789" y="9245599"/>
            <a:ext cx="283922" cy="381001"/>
          </a:xfrm>
          <a:prstGeom prst="rect">
            <a:avLst/>
          </a:prstGeom>
          <a:noFill/>
        </p:spPr>
        <p:txBody>
          <a:bodyPr anchor="b"/>
          <a:lstStyle>
            <a:lvl1pPr>
              <a:defRPr>
                <a:solidFill>
                  <a:srgbClr val="FAEFE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300" i="1"/>
            </a:lvl1pPr>
          </a:lstStyle>
          <a:p>
            <a:r>
              <a:t>–Johnny Appleseed</a:t>
            </a:r>
          </a:p>
        </p:txBody>
      </p:sp>
      <p:sp>
        <p:nvSpPr>
          <p:cNvPr id="108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305300"/>
            <a:ext cx="10464800" cy="609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300"/>
              </a:spcBef>
              <a:buSzTx/>
              <a:buNone/>
              <a:defRPr sz="3300"/>
            </a:lvl1pPr>
          </a:lstStyle>
          <a:p>
            <a:r>
              <a:t>“Type a quote here.” </a:t>
            </a:r>
          </a:p>
        </p:txBody>
      </p:sp>
      <p:sp>
        <p:nvSpPr>
          <p:cNvPr id="10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317248" y="2438400"/>
            <a:ext cx="12383234" cy="128"/>
          </a:xfrm>
          <a:prstGeom prst="line">
            <a:avLst/>
          </a:prstGeom>
          <a:ln w="12700">
            <a:solidFill>
              <a:srgbClr val="998074">
                <a:alpha val="75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850900" y="838200"/>
            <a:ext cx="11303000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850900" y="2755900"/>
            <a:ext cx="11303000" cy="635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4"/>
              </a:buBlip>
            </a:lvl1pPr>
            <a:lvl2pPr>
              <a:buBlip>
                <a:blip r:embed="rId14"/>
              </a:buBlip>
            </a:lvl2pPr>
            <a:lvl3pPr>
              <a:buBlip>
                <a:blip r:embed="rId14"/>
              </a:buBlip>
            </a:lvl3pPr>
            <a:lvl4pPr>
              <a:buBlip>
                <a:blip r:embed="rId14"/>
              </a:buBlip>
            </a:lvl4pPr>
            <a:lvl5pPr>
              <a:buBlip>
                <a:blip r:embed="rId14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66789" y="9245600"/>
            <a:ext cx="283922" cy="381000"/>
          </a:xfrm>
          <a:prstGeom prst="rect">
            <a:avLst/>
          </a:prstGeom>
          <a:gradFill>
            <a:gsLst>
              <a:gs pos="0">
                <a:srgbClr val="FDEFE1"/>
              </a:gs>
              <a:gs pos="100000">
                <a:srgbClr val="FAECDB"/>
              </a:gs>
            </a:gsLst>
            <a:lin ang="5400000"/>
          </a:gradFill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503B28"/>
                </a:solidFill>
                <a:latin typeface="Bodoni SvtyTwo OS ITC TT-BookIt"/>
                <a:ea typeface="Bodoni SvtyTwo OS ITC TT-BookIt"/>
                <a:cs typeface="Bodoni SvtyTwo OS ITC TT-BookIt"/>
                <a:sym typeface="Bodoni SvtyTwo OS ITC TT-BookI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1pPr>
      <a:lvl2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2pPr>
      <a:lvl3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3pPr>
      <a:lvl4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4pPr>
      <a:lvl5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5pPr>
      <a:lvl6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6pPr>
      <a:lvl7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7pPr>
      <a:lvl8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8pPr>
      <a:lvl9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all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cademy Engraved LET"/>
        </a:defRPr>
      </a:lvl9pPr>
    </p:titleStyle>
    <p:bodyStyle>
      <a:lvl1pPr marL="444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14"/>
        </a:buBlip>
        <a:tabLst/>
        <a:defRPr sz="4000" b="0" i="0" u="none" strike="noStrike" cap="none" spc="0" baseline="0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1pPr>
      <a:lvl2pPr marL="8890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14"/>
        </a:buBlip>
        <a:tabLst/>
        <a:defRPr sz="4000" b="0" i="0" u="none" strike="noStrike" cap="none" spc="0" baseline="0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2pPr>
      <a:lvl3pPr marL="1333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14"/>
        </a:buBlip>
        <a:tabLst/>
        <a:defRPr sz="4000" b="0" i="0" u="none" strike="noStrike" cap="none" spc="0" baseline="0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3pPr>
      <a:lvl4pPr marL="17780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14"/>
        </a:buBlip>
        <a:tabLst/>
        <a:defRPr sz="4000" b="0" i="0" u="none" strike="noStrike" cap="none" spc="0" baseline="0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4pPr>
      <a:lvl5pPr marL="2222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14"/>
        </a:buBlip>
        <a:tabLst/>
        <a:defRPr sz="4000" b="0" i="0" u="none" strike="noStrike" cap="none" spc="0" baseline="0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5pPr>
      <a:lvl6pPr marL="26670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14"/>
        </a:buBlip>
        <a:tabLst/>
        <a:defRPr sz="4000" b="0" i="0" u="none" strike="noStrike" cap="none" spc="0" baseline="0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6pPr>
      <a:lvl7pPr marL="3111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14"/>
        </a:buBlip>
        <a:tabLst/>
        <a:defRPr sz="4000" b="0" i="0" u="none" strike="noStrike" cap="none" spc="0" baseline="0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7pPr>
      <a:lvl8pPr marL="35560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14"/>
        </a:buBlip>
        <a:tabLst/>
        <a:defRPr sz="4000" b="0" i="0" u="none" strike="noStrike" cap="none" spc="0" baseline="0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8pPr>
      <a:lvl9pPr marL="4000500" marR="0" indent="-444500" algn="l" defTabSz="584200" rtl="0" latinLnBrk="0">
        <a:lnSpc>
          <a:spcPct val="110000"/>
        </a:lnSpc>
        <a:spcBef>
          <a:spcPts val="5500"/>
        </a:spcBef>
        <a:spcAft>
          <a:spcPts val="0"/>
        </a:spcAft>
        <a:buClrTx/>
        <a:buSzPct val="45000"/>
        <a:buFontTx/>
        <a:buBlip>
          <a:blip r:embed="rId14"/>
        </a:buBlip>
        <a:tabLst/>
        <a:defRPr sz="4000" b="0" i="0" u="none" strike="noStrike" cap="none" spc="0" baseline="0">
          <a:ln>
            <a:noFill/>
          </a:ln>
          <a:solidFill>
            <a:srgbClr val="57554B"/>
          </a:solidFill>
          <a:uFillTx/>
          <a:latin typeface="Hoefler Text"/>
          <a:ea typeface="Hoefler Text"/>
          <a:cs typeface="Hoefler Text"/>
          <a:sym typeface="Hoefler Tex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odoni SvtyTwo OS ITC TT-BookI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像" descr="图像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54100" y="3213100"/>
            <a:ext cx="10896600" cy="5840000"/>
          </a:xfrm>
          <a:prstGeom prst="rect">
            <a:avLst/>
          </a:prstGeom>
        </p:spPr>
      </p:pic>
      <p:sp>
        <p:nvSpPr>
          <p:cNvPr id="134" name="CautiousTena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 cap="none"/>
            </a:lvl1pPr>
          </a:lstStyle>
          <a:p>
            <a:r>
              <a:t>CautiousTenant</a:t>
            </a:r>
          </a:p>
        </p:txBody>
      </p:sp>
      <p:sp>
        <p:nvSpPr>
          <p:cNvPr id="135" name="Team: Storm…"/>
          <p:cNvSpPr txBox="1">
            <a:spLocks noGrp="1"/>
          </p:cNvSpPr>
          <p:nvPr>
            <p:ph type="body" sz="quarter" idx="1"/>
          </p:nvPr>
        </p:nvSpPr>
        <p:spPr>
          <a:xfrm>
            <a:off x="-393700" y="2247900"/>
            <a:ext cx="10769600" cy="1064717"/>
          </a:xfrm>
          <a:prstGeom prst="rect">
            <a:avLst/>
          </a:prstGeom>
        </p:spPr>
        <p:txBody>
          <a:bodyPr/>
          <a:lstStyle/>
          <a:p>
            <a:pPr defTabSz="426466">
              <a:spcBef>
                <a:spcPts val="800"/>
              </a:spcBef>
              <a:defRPr sz="2628"/>
            </a:pPr>
            <a:r>
              <a:t>                                               </a:t>
            </a:r>
            <a:r>
              <a:rPr sz="2920"/>
              <a:t>Team: Storm</a:t>
            </a:r>
          </a:p>
          <a:p>
            <a:pPr defTabSz="426466">
              <a:spcBef>
                <a:spcPts val="800"/>
              </a:spcBef>
              <a:defRPr sz="2628"/>
            </a:pPr>
            <a:r>
              <a:rPr sz="2920"/>
              <a:t>                                          </a:t>
            </a:r>
            <a:r>
              <a:t>Members: Sijia He, Jiacan Huang, Sijia Zhu</a:t>
            </a:r>
          </a:p>
        </p:txBody>
      </p:sp>
    </p:spTree>
    <p:extLst>
      <p:ext uri="{BB962C8B-B14F-4D97-AF65-F5344CB8AC3E}">
        <p14:creationId xmlns:p14="http://schemas.microsoft.com/office/powerpoint/2010/main" val="339595731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ind 50 cheapest houses in a certain city."/>
          <p:cNvSpPr txBox="1"/>
          <p:nvPr/>
        </p:nvSpPr>
        <p:spPr>
          <a:xfrm>
            <a:off x="889000" y="-62508"/>
            <a:ext cx="5410200" cy="3723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indent="-444500" algn="l">
              <a:spcBef>
                <a:spcPts val="2000"/>
              </a:spcBef>
              <a:buSzPct val="45000"/>
              <a:buBlip>
                <a:blip r:embed="rId2"/>
              </a:buBlip>
              <a:defRPr sz="3000"/>
            </a:lvl1pPr>
          </a:lstStyle>
          <a:p>
            <a:r>
              <a:t>Find 50 cheapest houses in a certain city.</a:t>
            </a:r>
          </a:p>
        </p:txBody>
      </p:sp>
      <p:sp>
        <p:nvSpPr>
          <p:cNvPr id="183" name="Users can …"/>
          <p:cNvSpPr txBox="1"/>
          <p:nvPr/>
        </p:nvSpPr>
        <p:spPr>
          <a:xfrm>
            <a:off x="-264642" y="330328"/>
            <a:ext cx="682848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lnSpc>
                <a:spcPct val="80000"/>
              </a:lnSpc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Academy Engraved LET"/>
              </a:defRPr>
            </a:lvl1pPr>
          </a:lstStyle>
          <a:p>
            <a:r>
              <a:t>Users can …</a:t>
            </a:r>
          </a:p>
        </p:txBody>
      </p:sp>
      <p:pic>
        <p:nvPicPr>
          <p:cNvPr id="18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1669" y="1208721"/>
            <a:ext cx="3392181" cy="1181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3772" y="2792092"/>
            <a:ext cx="8568111" cy="5690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61814" y="2829356"/>
            <a:ext cx="941186" cy="56157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313830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图像" descr="图像"/>
          <p:cNvPicPr>
            <a:picLocks noGrp="1"/>
          </p:cNvPicPr>
          <p:nvPr>
            <p:ph type="pic" idx="15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084845" y="3063478"/>
            <a:ext cx="4074110" cy="6042422"/>
          </a:xfrm>
          <a:prstGeom prst="rect">
            <a:avLst/>
          </a:prstGeom>
        </p:spPr>
      </p:pic>
      <p:sp>
        <p:nvSpPr>
          <p:cNvPr id="189" name="All Milestones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 cap="none"/>
            </a:lvl1pPr>
          </a:lstStyle>
          <a:p>
            <a:r>
              <a:t>All Milestones</a:t>
            </a:r>
          </a:p>
        </p:txBody>
      </p:sp>
      <p:sp>
        <p:nvSpPr>
          <p:cNvPr id="190" name="Milestone 1: Definition…"/>
          <p:cNvSpPr txBox="1">
            <a:spLocks noGrp="1"/>
          </p:cNvSpPr>
          <p:nvPr>
            <p:ph type="body" sz="half" idx="4294967295"/>
          </p:nvPr>
        </p:nvSpPr>
        <p:spPr>
          <a:xfrm>
            <a:off x="1701800" y="2896592"/>
            <a:ext cx="6097489" cy="5534819"/>
          </a:xfrm>
          <a:prstGeom prst="rect">
            <a:avLst/>
          </a:prstGeom>
        </p:spPr>
        <p:txBody>
          <a:bodyPr/>
          <a:lstStyle/>
          <a:p>
            <a:pPr marL="444500" indent="-444500">
              <a:lnSpc>
                <a:spcPct val="100000"/>
              </a:lnSpc>
              <a:spcBef>
                <a:spcPts val="2100"/>
              </a:spcBef>
              <a:buBlip>
                <a:blip r:embed="rId3"/>
              </a:buBlip>
              <a:defRPr sz="3000"/>
            </a:pPr>
            <a:r>
              <a:t>Milestone 1: Definition</a:t>
            </a:r>
          </a:p>
          <a:p>
            <a:pPr marL="444500" indent="-444500">
              <a:lnSpc>
                <a:spcPct val="100000"/>
              </a:lnSpc>
              <a:spcBef>
                <a:spcPts val="2000"/>
              </a:spcBef>
              <a:buBlip>
                <a:blip r:embed="rId3"/>
              </a:buBlip>
              <a:defRPr sz="3000"/>
            </a:pPr>
            <a:r>
              <a:t>Milestone 2: Relational Model and Data</a:t>
            </a:r>
          </a:p>
          <a:p>
            <a:pPr marL="444500" indent="-444500">
              <a:lnSpc>
                <a:spcPct val="100000"/>
              </a:lnSpc>
              <a:spcBef>
                <a:spcPts val="2100"/>
              </a:spcBef>
              <a:buBlip>
                <a:blip r:embed="rId3"/>
              </a:buBlip>
              <a:defRPr sz="3000"/>
            </a:pPr>
            <a:r>
              <a:t>Milestone 3: Business Insights</a:t>
            </a:r>
          </a:p>
          <a:p>
            <a:pPr marL="444500" indent="-444500">
              <a:lnSpc>
                <a:spcPct val="100000"/>
              </a:lnSpc>
              <a:spcBef>
                <a:spcPts val="2000"/>
              </a:spcBef>
              <a:buBlip>
                <a:blip r:embed="rId3"/>
              </a:buBlip>
              <a:defRPr sz="3000"/>
            </a:pPr>
            <a:r>
              <a:t>Milestone 4: Hello World</a:t>
            </a:r>
          </a:p>
          <a:p>
            <a:pPr marL="444500" indent="-444500">
              <a:lnSpc>
                <a:spcPct val="100000"/>
              </a:lnSpc>
              <a:spcBef>
                <a:spcPts val="2000"/>
              </a:spcBef>
              <a:buBlip>
                <a:blip r:embed="rId3"/>
              </a:buBlip>
              <a:defRPr sz="3000"/>
            </a:pPr>
            <a:r>
              <a:t>Milestone 5: Data Warehousing</a:t>
            </a:r>
          </a:p>
          <a:p>
            <a:pPr marL="444500" indent="-444500">
              <a:lnSpc>
                <a:spcPct val="100000"/>
              </a:lnSpc>
              <a:spcBef>
                <a:spcPts val="2000"/>
              </a:spcBef>
              <a:buBlip>
                <a:blip r:embed="rId3"/>
              </a:buBlip>
              <a:defRPr sz="3000"/>
            </a:pPr>
            <a:r>
              <a:t>Milestone 6: Conclusion</a:t>
            </a:r>
          </a:p>
        </p:txBody>
      </p:sp>
    </p:spTree>
    <p:extLst>
      <p:ext uri="{BB962C8B-B14F-4D97-AF65-F5344CB8AC3E}">
        <p14:creationId xmlns:p14="http://schemas.microsoft.com/office/powerpoint/2010/main" val="52463616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Initial plan"/>
          <p:cNvSpPr txBox="1">
            <a:spLocks noGrp="1"/>
          </p:cNvSpPr>
          <p:nvPr>
            <p:ph type="title"/>
          </p:nvPr>
        </p:nvSpPr>
        <p:spPr>
          <a:xfrm>
            <a:off x="635000" y="495299"/>
            <a:ext cx="3792240" cy="1498601"/>
          </a:xfrm>
          <a:prstGeom prst="rect">
            <a:avLst/>
          </a:prstGeom>
        </p:spPr>
        <p:txBody>
          <a:bodyPr/>
          <a:lstStyle>
            <a:lvl1pPr>
              <a:defRPr sz="5000" cap="none"/>
            </a:lvl1pPr>
          </a:lstStyle>
          <a:p>
            <a:r>
              <a:t>Initial plan</a:t>
            </a:r>
          </a:p>
        </p:txBody>
      </p:sp>
      <p:pic>
        <p:nvPicPr>
          <p:cNvPr id="19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9960" y="3892032"/>
            <a:ext cx="10604880" cy="24035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1708677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UML"/>
          <p:cNvSpPr txBox="1">
            <a:spLocks noGrp="1"/>
          </p:cNvSpPr>
          <p:nvPr>
            <p:ph type="title"/>
          </p:nvPr>
        </p:nvSpPr>
        <p:spPr>
          <a:xfrm>
            <a:off x="850900" y="723900"/>
            <a:ext cx="1426915" cy="970062"/>
          </a:xfrm>
          <a:prstGeom prst="rect">
            <a:avLst/>
          </a:prstGeom>
        </p:spPr>
        <p:txBody>
          <a:bodyPr/>
          <a:lstStyle>
            <a:lvl1pPr defTabSz="519937">
              <a:defRPr sz="4450" cap="none"/>
            </a:lvl1pPr>
          </a:lstStyle>
          <a:p>
            <a:r>
              <a:t>UML</a:t>
            </a:r>
          </a:p>
        </p:txBody>
      </p:sp>
      <p:pic>
        <p:nvPicPr>
          <p:cNvPr id="196" name="PM2final.png" descr="PM2fina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551" y="1711475"/>
            <a:ext cx="12453698" cy="72196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0667295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reate tables and insert data"/>
          <p:cNvSpPr txBox="1">
            <a:spLocks noGrp="1"/>
          </p:cNvSpPr>
          <p:nvPr>
            <p:ph type="title"/>
          </p:nvPr>
        </p:nvSpPr>
        <p:spPr>
          <a:xfrm>
            <a:off x="850899" y="939799"/>
            <a:ext cx="7750474" cy="970063"/>
          </a:xfrm>
          <a:prstGeom prst="rect">
            <a:avLst/>
          </a:prstGeom>
        </p:spPr>
        <p:txBody>
          <a:bodyPr/>
          <a:lstStyle>
            <a:lvl1pPr algn="l" defTabSz="566674">
              <a:defRPr sz="4850" cap="none"/>
            </a:lvl1pPr>
          </a:lstStyle>
          <a:p>
            <a:r>
              <a:t>Create tables and insert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40FDF7-BAD2-4762-9C0E-351201342396}"/>
              </a:ext>
            </a:extLst>
          </p:cNvPr>
          <p:cNvSpPr/>
          <p:nvPr/>
        </p:nvSpPr>
        <p:spPr>
          <a:xfrm>
            <a:off x="4405194" y="6474588"/>
            <a:ext cx="35515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Reviews; </a:t>
            </a:r>
          </a:p>
          <a:p>
            <a:pPr algn="l"/>
            <a:r>
              <a:rPr lang="en-US" sz="3000" dirty="0"/>
              <a:t>Recommendations; </a:t>
            </a:r>
          </a:p>
          <a:p>
            <a:pPr algn="l"/>
            <a:r>
              <a:rPr lang="en-US" sz="3000" dirty="0"/>
              <a:t>Reservations; </a:t>
            </a:r>
          </a:p>
          <a:p>
            <a:pPr algn="l"/>
            <a:r>
              <a:rPr lang="en-US" sz="3000" dirty="0"/>
              <a:t>Likes;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0D0726-58A5-4363-8CFA-FF5340AA9D95}"/>
              </a:ext>
            </a:extLst>
          </p:cNvPr>
          <p:cNvSpPr/>
          <p:nvPr/>
        </p:nvSpPr>
        <p:spPr>
          <a:xfrm>
            <a:off x="7505859" y="2960138"/>
            <a:ext cx="33616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sz="3000" dirty="0" err="1"/>
              <a:t>TownHouses</a:t>
            </a:r>
            <a:r>
              <a:rPr lang="en-US" sz="3000" dirty="0"/>
              <a:t>;</a:t>
            </a:r>
          </a:p>
          <a:p>
            <a:pPr lvl="0" algn="l"/>
            <a:r>
              <a:rPr lang="en-US" sz="3000" dirty="0"/>
              <a:t>Apartments;</a:t>
            </a:r>
          </a:p>
          <a:p>
            <a:pPr lvl="0" algn="l"/>
            <a:r>
              <a:rPr lang="en-US" sz="3000" dirty="0" err="1"/>
              <a:t>SingleFamilyHouses</a:t>
            </a:r>
            <a:r>
              <a:rPr lang="en-US" sz="3000" dirty="0"/>
              <a:t>;</a:t>
            </a:r>
          </a:p>
          <a:p>
            <a:pPr lvl="0" algn="l"/>
            <a:r>
              <a:rPr lang="en-US" sz="3000" dirty="0"/>
              <a:t>Houses;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BA1CC9-C0FA-410B-9A7F-FAC30E53A584}"/>
              </a:ext>
            </a:extLst>
          </p:cNvPr>
          <p:cNvSpPr/>
          <p:nvPr/>
        </p:nvSpPr>
        <p:spPr>
          <a:xfrm>
            <a:off x="2262761" y="2903335"/>
            <a:ext cx="391822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Users;</a:t>
            </a:r>
          </a:p>
          <a:p>
            <a:pPr algn="l"/>
            <a:r>
              <a:rPr lang="en-US" sz="3000" dirty="0"/>
              <a:t>Owners;</a:t>
            </a:r>
          </a:p>
          <a:p>
            <a:pPr algn="l"/>
            <a:r>
              <a:rPr lang="en-US" sz="3000" dirty="0"/>
              <a:t>Tenants;</a:t>
            </a:r>
          </a:p>
          <a:p>
            <a:pPr algn="l"/>
            <a:endParaRPr lang="en-US" sz="3000" dirty="0"/>
          </a:p>
          <a:p>
            <a:pPr algn="l"/>
            <a:r>
              <a:rPr lang="en-US" sz="3000" dirty="0"/>
              <a:t>Credit;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6E8315-0532-4908-A526-FAB4B6A17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9" y="3077979"/>
            <a:ext cx="1083739" cy="19993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DBCFC-342E-4A55-B14B-67FF15ED9C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7494" y="3185433"/>
            <a:ext cx="1586322" cy="1488402"/>
          </a:xfrm>
          <a:prstGeom prst="rect">
            <a:avLst/>
          </a:prstGeom>
        </p:spPr>
      </p:pic>
      <p:pic>
        <p:nvPicPr>
          <p:cNvPr id="14" name="线条" descr="线条">
            <a:extLst>
              <a:ext uri="{FF2B5EF4-FFF2-40B4-BE49-F238E27FC236}">
                <a16:creationId xmlns:a16="http://schemas.microsoft.com/office/drawing/2014/main" id="{7D43AB39-069D-4954-B3DE-B71EE1DD20B5}"/>
              </a:ext>
            </a:extLst>
          </p:cNvPr>
          <p:cNvPicPr>
            <a:picLocks/>
          </p:cNvPicPr>
          <p:nvPr/>
        </p:nvPicPr>
        <p:blipFill>
          <a:blip r:embed="rId5">
            <a:alphaModFix amt="75000"/>
            <a:extLst/>
          </a:blip>
          <a:stretch>
            <a:fillRect/>
          </a:stretch>
        </p:blipFill>
        <p:spPr>
          <a:xfrm flipH="1">
            <a:off x="8912995" y="7514440"/>
            <a:ext cx="1358651" cy="7083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66E41C-C384-4650-A3D6-1DD0C45A3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7879" y="6665426"/>
            <a:ext cx="1557315" cy="1557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B8BEC8-EFD2-4977-9A82-B51F94681B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6297" y="6932569"/>
            <a:ext cx="1481011" cy="1481011"/>
          </a:xfrm>
          <a:prstGeom prst="rect">
            <a:avLst/>
          </a:prstGeom>
        </p:spPr>
      </p:pic>
      <p:pic>
        <p:nvPicPr>
          <p:cNvPr id="20" name="线条" descr="线条">
            <a:extLst>
              <a:ext uri="{FF2B5EF4-FFF2-40B4-BE49-F238E27FC236}">
                <a16:creationId xmlns:a16="http://schemas.microsoft.com/office/drawing/2014/main" id="{83C17BC3-1E0D-4531-B934-1321917F7711}"/>
              </a:ext>
            </a:extLst>
          </p:cNvPr>
          <p:cNvPicPr>
            <a:picLocks/>
          </p:cNvPicPr>
          <p:nvPr/>
        </p:nvPicPr>
        <p:blipFill>
          <a:blip r:embed="rId5">
            <a:alphaModFix amt="75000"/>
            <a:extLst/>
          </a:blip>
          <a:stretch>
            <a:fillRect/>
          </a:stretch>
        </p:blipFill>
        <p:spPr>
          <a:xfrm rot="1852720" flipH="1">
            <a:off x="9117196" y="6593800"/>
            <a:ext cx="1369957" cy="579871"/>
          </a:xfrm>
          <a:prstGeom prst="rect">
            <a:avLst/>
          </a:prstGeom>
        </p:spPr>
      </p:pic>
      <p:pic>
        <p:nvPicPr>
          <p:cNvPr id="21" name="线条" descr="线条">
            <a:extLst>
              <a:ext uri="{FF2B5EF4-FFF2-40B4-BE49-F238E27FC236}">
                <a16:creationId xmlns:a16="http://schemas.microsoft.com/office/drawing/2014/main" id="{45A1063B-4DC3-4068-B5D9-229B33B0E3B5}"/>
              </a:ext>
            </a:extLst>
          </p:cNvPr>
          <p:cNvPicPr>
            <a:picLocks/>
          </p:cNvPicPr>
          <p:nvPr/>
        </p:nvPicPr>
        <p:blipFill>
          <a:blip r:embed="rId5">
            <a:alphaModFix amt="75000"/>
            <a:extLst/>
          </a:blip>
          <a:stretch>
            <a:fillRect/>
          </a:stretch>
        </p:blipFill>
        <p:spPr>
          <a:xfrm rot="4143510" flipH="1">
            <a:off x="9857075" y="5811575"/>
            <a:ext cx="1363576" cy="58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3611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Users can …"/>
          <p:cNvSpPr txBox="1"/>
          <p:nvPr/>
        </p:nvSpPr>
        <p:spPr>
          <a:xfrm>
            <a:off x="427952" y="182042"/>
            <a:ext cx="682848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lnSpc>
                <a:spcPct val="80000"/>
              </a:lnSpc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Academy Engraved LET"/>
              </a:defRPr>
            </a:lvl1pPr>
          </a:lstStyle>
          <a:p>
            <a:pPr algn="l"/>
            <a:r>
              <a:rPr lang="en-US" dirty="0"/>
              <a:t>Create table of Users part</a:t>
            </a:r>
            <a:endParaRPr dirty="0"/>
          </a:p>
        </p:txBody>
      </p:sp>
      <p:pic>
        <p:nvPicPr>
          <p:cNvPr id="177" name="线条" descr="线条"/>
          <p:cNvPicPr>
            <a:picLocks/>
          </p:cNvPicPr>
          <p:nvPr/>
        </p:nvPicPr>
        <p:blipFill>
          <a:blip r:embed="rId3">
            <a:alphaModFix amt="75000"/>
            <a:extLst/>
          </a:blip>
          <a:stretch>
            <a:fillRect/>
          </a:stretch>
        </p:blipFill>
        <p:spPr>
          <a:xfrm rot="6756350">
            <a:off x="3959803" y="4691007"/>
            <a:ext cx="1024278" cy="405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B65696-D569-4A62-A0BC-FA0A94FAB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1952" y="334543"/>
            <a:ext cx="684896" cy="12635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D23319-7643-415B-999D-6725687BD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243" y="1240324"/>
            <a:ext cx="5107459" cy="31073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366FF9-F518-43AF-9873-B59EDB632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8110" y="2348348"/>
            <a:ext cx="4568738" cy="19993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B9FBF-6C46-4408-8123-92E21BCFDD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261" y="5405941"/>
            <a:ext cx="5715000" cy="3305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C82BE9-D20B-4286-86F3-8B8ADC2D5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2400" y="5405941"/>
            <a:ext cx="5804284" cy="2374480"/>
          </a:xfrm>
          <a:prstGeom prst="rect">
            <a:avLst/>
          </a:prstGeom>
        </p:spPr>
      </p:pic>
      <p:pic>
        <p:nvPicPr>
          <p:cNvPr id="14" name="线条" descr="线条">
            <a:extLst>
              <a:ext uri="{FF2B5EF4-FFF2-40B4-BE49-F238E27FC236}">
                <a16:creationId xmlns:a16="http://schemas.microsoft.com/office/drawing/2014/main" id="{7E9F1597-E157-4954-8AA7-74E415EE1A52}"/>
              </a:ext>
            </a:extLst>
          </p:cNvPr>
          <p:cNvPicPr>
            <a:picLocks/>
          </p:cNvPicPr>
          <p:nvPr/>
        </p:nvPicPr>
        <p:blipFill>
          <a:blip r:embed="rId3">
            <a:alphaModFix amt="75000"/>
            <a:extLst/>
          </a:blip>
          <a:stretch>
            <a:fillRect/>
          </a:stretch>
        </p:blipFill>
        <p:spPr>
          <a:xfrm rot="3015532">
            <a:off x="6451041" y="4671640"/>
            <a:ext cx="1024278" cy="4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5164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Users can …"/>
          <p:cNvSpPr txBox="1"/>
          <p:nvPr/>
        </p:nvSpPr>
        <p:spPr>
          <a:xfrm>
            <a:off x="310352" y="258049"/>
            <a:ext cx="682848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lnSpc>
                <a:spcPct val="80000"/>
              </a:lnSpc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Academy Engraved LET"/>
              </a:defRPr>
            </a:lvl1pPr>
          </a:lstStyle>
          <a:p>
            <a:pPr algn="l"/>
            <a:r>
              <a:rPr lang="en-US" dirty="0"/>
              <a:t>Create table of Houses part</a:t>
            </a:r>
            <a:endParaRPr dirty="0"/>
          </a:p>
        </p:txBody>
      </p:sp>
      <p:pic>
        <p:nvPicPr>
          <p:cNvPr id="177" name="线条" descr="线条"/>
          <p:cNvPicPr>
            <a:picLocks/>
          </p:cNvPicPr>
          <p:nvPr/>
        </p:nvPicPr>
        <p:blipFill>
          <a:blip r:embed="rId3">
            <a:alphaModFix amt="75000"/>
            <a:extLst/>
          </a:blip>
          <a:stretch>
            <a:fillRect/>
          </a:stretch>
        </p:blipFill>
        <p:spPr>
          <a:xfrm rot="19386535">
            <a:off x="5458925" y="2991590"/>
            <a:ext cx="1024278" cy="405591"/>
          </a:xfrm>
          <a:prstGeom prst="rect">
            <a:avLst/>
          </a:prstGeom>
        </p:spPr>
      </p:pic>
      <p:pic>
        <p:nvPicPr>
          <p:cNvPr id="14" name="线条" descr="线条">
            <a:extLst>
              <a:ext uri="{FF2B5EF4-FFF2-40B4-BE49-F238E27FC236}">
                <a16:creationId xmlns:a16="http://schemas.microsoft.com/office/drawing/2014/main" id="{7E9F1597-E157-4954-8AA7-74E415EE1A52}"/>
              </a:ext>
            </a:extLst>
          </p:cNvPr>
          <p:cNvPicPr>
            <a:picLocks/>
          </p:cNvPicPr>
          <p:nvPr/>
        </p:nvPicPr>
        <p:blipFill>
          <a:blip r:embed="rId3">
            <a:alphaModFix amt="75000"/>
            <a:extLst/>
          </a:blip>
          <a:stretch>
            <a:fillRect/>
          </a:stretch>
        </p:blipFill>
        <p:spPr>
          <a:xfrm>
            <a:off x="5329381" y="4771929"/>
            <a:ext cx="1024278" cy="405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5C8E5A-4402-45F4-835C-082EE6141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126" y="330805"/>
            <a:ext cx="1586322" cy="1488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98B259-EA3C-43C2-A1A8-D93CF3E1D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619" y="2292995"/>
            <a:ext cx="4915319" cy="5167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AB7DC-8E5C-4239-8A09-863F219AB5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3659" y="1987216"/>
            <a:ext cx="5867400" cy="2057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32EF84-8BFB-44B9-BA06-30B33195A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2791" y="4212625"/>
            <a:ext cx="6267390" cy="1929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E8FCA-FAEC-4723-90C2-EBF0925FA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2792" y="6310424"/>
            <a:ext cx="5367945" cy="1798043"/>
          </a:xfrm>
          <a:prstGeom prst="rect">
            <a:avLst/>
          </a:prstGeom>
        </p:spPr>
      </p:pic>
      <p:pic>
        <p:nvPicPr>
          <p:cNvPr id="15" name="线条" descr="线条">
            <a:extLst>
              <a:ext uri="{FF2B5EF4-FFF2-40B4-BE49-F238E27FC236}">
                <a16:creationId xmlns:a16="http://schemas.microsoft.com/office/drawing/2014/main" id="{142591A0-5D06-4688-96F0-3F283418A752}"/>
              </a:ext>
            </a:extLst>
          </p:cNvPr>
          <p:cNvPicPr>
            <a:picLocks/>
          </p:cNvPicPr>
          <p:nvPr/>
        </p:nvPicPr>
        <p:blipFill>
          <a:blip r:embed="rId3">
            <a:alphaModFix amt="75000"/>
            <a:extLst/>
          </a:blip>
          <a:stretch>
            <a:fillRect/>
          </a:stretch>
        </p:blipFill>
        <p:spPr>
          <a:xfrm rot="2573957">
            <a:off x="5348577" y="6347528"/>
            <a:ext cx="1024278" cy="4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5600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Users can …"/>
          <p:cNvSpPr txBox="1"/>
          <p:nvPr/>
        </p:nvSpPr>
        <p:spPr>
          <a:xfrm>
            <a:off x="326929" y="288421"/>
            <a:ext cx="682848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lnSpc>
                <a:spcPct val="80000"/>
              </a:lnSpc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Academy Engraved LET"/>
              </a:defRPr>
            </a:lvl1pPr>
          </a:lstStyle>
          <a:p>
            <a:pPr algn="l"/>
            <a:r>
              <a:rPr lang="en-US" dirty="0"/>
              <a:t>Create table of Altitude part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D339FA-371B-4570-A407-F3F345FD3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136" y="303472"/>
            <a:ext cx="1515735" cy="15157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1C6745-192C-4BFB-8C04-2DFDE922E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60" y="4139945"/>
            <a:ext cx="4569829" cy="2682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E22F91-3E90-4DD4-B3C0-86C07A961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301" y="4139945"/>
            <a:ext cx="5063796" cy="25930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4EE41C-E748-4C36-9CE6-F7448473D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60" y="7053653"/>
            <a:ext cx="7165248" cy="2346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ACE39-5E77-447E-8EF2-C5498970E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060" y="1083769"/>
            <a:ext cx="6109551" cy="282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4254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JDBC/JSP"/>
          <p:cNvSpPr txBox="1">
            <a:spLocks noGrp="1"/>
          </p:cNvSpPr>
          <p:nvPr>
            <p:ph type="title"/>
          </p:nvPr>
        </p:nvSpPr>
        <p:spPr>
          <a:xfrm>
            <a:off x="850900" y="939800"/>
            <a:ext cx="7750473" cy="970062"/>
          </a:xfrm>
          <a:prstGeom prst="rect">
            <a:avLst/>
          </a:prstGeom>
        </p:spPr>
        <p:txBody>
          <a:bodyPr/>
          <a:lstStyle>
            <a:lvl1pPr algn="l" defTabSz="566674">
              <a:defRPr sz="4850" cap="none"/>
            </a:lvl1pPr>
          </a:lstStyle>
          <a:p>
            <a:r>
              <a:rPr dirty="0"/>
              <a:t>JDBC/JSP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39381F-1D2A-4A87-8062-B31FA652B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28" y="2637568"/>
            <a:ext cx="3046339" cy="30463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721352-7115-4887-937D-7ED10B8F0D0C}"/>
              </a:ext>
            </a:extLst>
          </p:cNvPr>
          <p:cNvSpPr/>
          <p:nvPr/>
        </p:nvSpPr>
        <p:spPr>
          <a:xfrm>
            <a:off x="5796738" y="3734405"/>
            <a:ext cx="64876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JDBC (Java Database </a:t>
            </a:r>
            <a:r>
              <a:rPr lang="en-US" dirty="0" err="1"/>
              <a:t>Connectivty</a:t>
            </a:r>
            <a:r>
              <a:rPr lang="en-US" dirty="0"/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9EB3F7-CF8B-4332-BF5C-242F34F7FFE3}"/>
              </a:ext>
            </a:extLst>
          </p:cNvPr>
          <p:cNvGrpSpPr/>
          <p:nvPr/>
        </p:nvGrpSpPr>
        <p:grpSpPr>
          <a:xfrm>
            <a:off x="9334222" y="5037440"/>
            <a:ext cx="422038" cy="1167839"/>
            <a:chOff x="6837758" y="4452467"/>
            <a:chExt cx="436193" cy="1307113"/>
          </a:xfrm>
        </p:grpSpPr>
        <p:pic>
          <p:nvPicPr>
            <p:cNvPr id="7" name="线条" descr="线条">
              <a:extLst>
                <a:ext uri="{FF2B5EF4-FFF2-40B4-BE49-F238E27FC236}">
                  <a16:creationId xmlns:a16="http://schemas.microsoft.com/office/drawing/2014/main" id="{EDEFCBA1-C54D-48F8-86F6-51C50E5554DC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75000"/>
              <a:extLst/>
            </a:blip>
            <a:stretch>
              <a:fillRect/>
            </a:stretch>
          </p:blipFill>
          <p:spPr>
            <a:xfrm rot="5400000">
              <a:off x="6528415" y="5044645"/>
              <a:ext cx="1024278" cy="405591"/>
            </a:xfrm>
            <a:prstGeom prst="rect">
              <a:avLst/>
            </a:prstGeom>
          </p:spPr>
        </p:pic>
        <p:pic>
          <p:nvPicPr>
            <p:cNvPr id="8" name="线条" descr="线条">
              <a:extLst>
                <a:ext uri="{FF2B5EF4-FFF2-40B4-BE49-F238E27FC236}">
                  <a16:creationId xmlns:a16="http://schemas.microsoft.com/office/drawing/2014/main" id="{FB2A8659-A5F1-4A6E-8EB0-8A642B0FDA60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75000"/>
              <a:extLst/>
            </a:blip>
            <a:stretch>
              <a:fillRect/>
            </a:stretch>
          </p:blipFill>
          <p:spPr>
            <a:xfrm rot="16200000">
              <a:off x="6559017" y="4761810"/>
              <a:ext cx="1024278" cy="40559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B05BC42-AF60-4317-A0F8-15C1D8DCBA5A}"/>
              </a:ext>
            </a:extLst>
          </p:cNvPr>
          <p:cNvGrpSpPr/>
          <p:nvPr/>
        </p:nvGrpSpPr>
        <p:grpSpPr>
          <a:xfrm rot="5571440">
            <a:off x="4298286" y="3379271"/>
            <a:ext cx="448356" cy="1503389"/>
            <a:chOff x="6807156" y="3175772"/>
            <a:chExt cx="436193" cy="1307113"/>
          </a:xfrm>
        </p:grpSpPr>
        <p:pic>
          <p:nvPicPr>
            <p:cNvPr id="9" name="线条" descr="线条">
              <a:extLst>
                <a:ext uri="{FF2B5EF4-FFF2-40B4-BE49-F238E27FC236}">
                  <a16:creationId xmlns:a16="http://schemas.microsoft.com/office/drawing/2014/main" id="{223FB368-6B17-43E6-8E31-53096D25D4C2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75000"/>
              <a:extLst/>
            </a:blip>
            <a:stretch>
              <a:fillRect/>
            </a:stretch>
          </p:blipFill>
          <p:spPr>
            <a:xfrm rot="5400000">
              <a:off x="6497813" y="3767950"/>
              <a:ext cx="1024278" cy="405591"/>
            </a:xfrm>
            <a:prstGeom prst="rect">
              <a:avLst/>
            </a:prstGeom>
          </p:spPr>
        </p:pic>
        <p:pic>
          <p:nvPicPr>
            <p:cNvPr id="10" name="线条" descr="线条">
              <a:extLst>
                <a:ext uri="{FF2B5EF4-FFF2-40B4-BE49-F238E27FC236}">
                  <a16:creationId xmlns:a16="http://schemas.microsoft.com/office/drawing/2014/main" id="{207B6688-DBF7-4777-B3FE-794DE8397E84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75000"/>
              <a:extLst/>
            </a:blip>
            <a:stretch>
              <a:fillRect/>
            </a:stretch>
          </p:blipFill>
          <p:spPr>
            <a:xfrm rot="16200000">
              <a:off x="6528415" y="3485115"/>
              <a:ext cx="1024278" cy="405591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135E0A3-59C3-4558-AB3E-D4FDBA12EFF8}"/>
              </a:ext>
            </a:extLst>
          </p:cNvPr>
          <p:cNvSpPr/>
          <p:nvPr/>
        </p:nvSpPr>
        <p:spPr>
          <a:xfrm>
            <a:off x="7578420" y="6735922"/>
            <a:ext cx="43556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JSP(</a:t>
            </a:r>
            <a:r>
              <a:rPr lang="en-US" dirty="0" err="1"/>
              <a:t>JavaServer</a:t>
            </a:r>
            <a:r>
              <a:rPr lang="en-US" dirty="0"/>
              <a:t> Pages)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0D47CC-F3F7-47A9-99F0-59D135A19991}"/>
              </a:ext>
            </a:extLst>
          </p:cNvPr>
          <p:cNvGrpSpPr/>
          <p:nvPr/>
        </p:nvGrpSpPr>
        <p:grpSpPr>
          <a:xfrm rot="15996050">
            <a:off x="6470694" y="6491622"/>
            <a:ext cx="422038" cy="1167839"/>
            <a:chOff x="6837758" y="4452467"/>
            <a:chExt cx="436193" cy="1307113"/>
          </a:xfrm>
        </p:grpSpPr>
        <p:pic>
          <p:nvPicPr>
            <p:cNvPr id="17" name="线条" descr="线条">
              <a:extLst>
                <a:ext uri="{FF2B5EF4-FFF2-40B4-BE49-F238E27FC236}">
                  <a16:creationId xmlns:a16="http://schemas.microsoft.com/office/drawing/2014/main" id="{8BDA3389-D6B4-4B2A-ACA2-87AFA873C0A7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75000"/>
              <a:extLst/>
            </a:blip>
            <a:stretch>
              <a:fillRect/>
            </a:stretch>
          </p:blipFill>
          <p:spPr>
            <a:xfrm rot="5400000">
              <a:off x="6528415" y="5044645"/>
              <a:ext cx="1024278" cy="405591"/>
            </a:xfrm>
            <a:prstGeom prst="rect">
              <a:avLst/>
            </a:prstGeom>
          </p:spPr>
        </p:pic>
        <p:pic>
          <p:nvPicPr>
            <p:cNvPr id="18" name="线条" descr="线条">
              <a:extLst>
                <a:ext uri="{FF2B5EF4-FFF2-40B4-BE49-F238E27FC236}">
                  <a16:creationId xmlns:a16="http://schemas.microsoft.com/office/drawing/2014/main" id="{4734E01A-C9AA-4036-8653-B9A24183283D}"/>
                </a:ext>
              </a:extLst>
            </p:cNvPr>
            <p:cNvPicPr>
              <a:picLocks/>
            </p:cNvPicPr>
            <p:nvPr/>
          </p:nvPicPr>
          <p:blipFill>
            <a:blip r:embed="rId3">
              <a:alphaModFix amt="75000"/>
              <a:extLst/>
            </a:blip>
            <a:stretch>
              <a:fillRect/>
            </a:stretch>
          </p:blipFill>
          <p:spPr>
            <a:xfrm rot="16200000">
              <a:off x="6559017" y="4761810"/>
              <a:ext cx="1024278" cy="405591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640654C-725D-4A97-BD79-CA2CAA3F3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14" y="6631612"/>
            <a:ext cx="2930848" cy="26035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0719F75-9181-4819-9E72-7FD0B2F10E84}"/>
              </a:ext>
            </a:extLst>
          </p:cNvPr>
          <p:cNvSpPr/>
          <p:nvPr/>
        </p:nvSpPr>
        <p:spPr>
          <a:xfrm>
            <a:off x="661073" y="6220863"/>
            <a:ext cx="6609882" cy="1015663"/>
          </a:xfrm>
          <a:prstGeom prst="roundRect">
            <a:avLst/>
          </a:prstGeom>
          <a:solidFill>
            <a:srgbClr val="FFC000"/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oefler Text"/>
              <a:ea typeface="Hoefler Text"/>
              <a:cs typeface="Hoefler Text"/>
              <a:sym typeface="Hoefler Text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BC86E9D-DAC0-48FA-B144-82D76FE4FBCC}"/>
              </a:ext>
            </a:extLst>
          </p:cNvPr>
          <p:cNvSpPr/>
          <p:nvPr/>
        </p:nvSpPr>
        <p:spPr>
          <a:xfrm>
            <a:off x="661073" y="4477520"/>
            <a:ext cx="6609882" cy="1743343"/>
          </a:xfrm>
          <a:prstGeom prst="roundRect">
            <a:avLst/>
          </a:prstGeom>
          <a:solidFill>
            <a:srgbClr val="00B050"/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oefler Text"/>
              <a:ea typeface="Hoefler Text"/>
              <a:cs typeface="Hoefler Text"/>
              <a:sym typeface="Hoefler Text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5DB8F9E-2942-4DCE-BFBC-726E8E006DF1}"/>
              </a:ext>
            </a:extLst>
          </p:cNvPr>
          <p:cNvSpPr/>
          <p:nvPr/>
        </p:nvSpPr>
        <p:spPr>
          <a:xfrm>
            <a:off x="661073" y="3277833"/>
            <a:ext cx="6609882" cy="11888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oefler Text"/>
              <a:ea typeface="Hoefler Text"/>
              <a:cs typeface="Hoefler Text"/>
              <a:sym typeface="Hoefler Text"/>
            </a:endParaRPr>
          </a:p>
        </p:txBody>
      </p:sp>
      <p:sp>
        <p:nvSpPr>
          <p:cNvPr id="173" name="Users can …"/>
          <p:cNvSpPr txBox="1"/>
          <p:nvPr/>
        </p:nvSpPr>
        <p:spPr>
          <a:xfrm>
            <a:off x="-786418" y="303472"/>
            <a:ext cx="682848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lnSpc>
                <a:spcPct val="80000"/>
              </a:lnSpc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Academy Engraved LET"/>
              </a:defRPr>
            </a:lvl1pPr>
          </a:lstStyle>
          <a:p>
            <a:r>
              <a:rPr lang="en-US" dirty="0"/>
              <a:t>Structure of JDBC and JSP 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FA8319-410F-4375-93F1-68E24A155A72}"/>
              </a:ext>
            </a:extLst>
          </p:cNvPr>
          <p:cNvSpPr/>
          <p:nvPr/>
        </p:nvSpPr>
        <p:spPr>
          <a:xfrm>
            <a:off x="2155054" y="1560237"/>
            <a:ext cx="1114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JDBC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4BEDFE-1309-4C7B-AF0E-FA3970E5BC73}"/>
              </a:ext>
            </a:extLst>
          </p:cNvPr>
          <p:cNvSpPr/>
          <p:nvPr/>
        </p:nvSpPr>
        <p:spPr>
          <a:xfrm>
            <a:off x="661073" y="3581411"/>
            <a:ext cx="193824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MODEL</a:t>
            </a:r>
          </a:p>
          <a:p>
            <a:pPr algn="l"/>
            <a:r>
              <a:rPr lang="en-US" sz="3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  </a:t>
            </a:r>
          </a:p>
          <a:p>
            <a:pPr algn="l"/>
            <a:endParaRPr lang="en-US" sz="3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US" sz="3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DAL </a:t>
            </a:r>
          </a:p>
          <a:p>
            <a:pPr algn="l"/>
            <a:endParaRPr lang="en-US" sz="3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algn="l"/>
            <a:endParaRPr lang="en-US" sz="3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US" sz="3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SERVLET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242AA7-61C3-4C2B-987E-0648AE19A7A3}"/>
              </a:ext>
            </a:extLst>
          </p:cNvPr>
          <p:cNvSpPr/>
          <p:nvPr/>
        </p:nvSpPr>
        <p:spPr>
          <a:xfrm>
            <a:off x="2248217" y="4464284"/>
            <a:ext cx="60591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Connection Manager</a:t>
            </a:r>
          </a:p>
          <a:p>
            <a:pPr algn="l"/>
            <a:r>
              <a:rPr lang="en-US" sz="3000" dirty="0"/>
              <a:t>DAOs :</a:t>
            </a:r>
          </a:p>
          <a:p>
            <a:pPr algn="l"/>
            <a:r>
              <a:rPr lang="en-US" sz="3000" dirty="0"/>
              <a:t>Create/Read/Update/Delete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F14006-0A40-417F-A3F6-2335EFAEA8EE}"/>
              </a:ext>
            </a:extLst>
          </p:cNvPr>
          <p:cNvSpPr/>
          <p:nvPr/>
        </p:nvSpPr>
        <p:spPr>
          <a:xfrm>
            <a:off x="2281108" y="3595278"/>
            <a:ext cx="39182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Classes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C21B5C-602D-4296-B8E8-4185208F4426}"/>
              </a:ext>
            </a:extLst>
          </p:cNvPr>
          <p:cNvSpPr/>
          <p:nvPr/>
        </p:nvSpPr>
        <p:spPr>
          <a:xfrm>
            <a:off x="2281107" y="6203706"/>
            <a:ext cx="39182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000" dirty="0"/>
              <a:t>Do Get</a:t>
            </a:r>
          </a:p>
          <a:p>
            <a:pPr algn="l"/>
            <a:r>
              <a:rPr lang="en-US" sz="3000" dirty="0"/>
              <a:t>Do Post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310C4E-031B-4E00-A670-67A756392641}"/>
              </a:ext>
            </a:extLst>
          </p:cNvPr>
          <p:cNvSpPr/>
          <p:nvPr/>
        </p:nvSpPr>
        <p:spPr>
          <a:xfrm>
            <a:off x="9405352" y="1575876"/>
            <a:ext cx="7825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JSP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1801791-6744-48F2-826C-05705E5D47B1}"/>
              </a:ext>
            </a:extLst>
          </p:cNvPr>
          <p:cNvSpPr/>
          <p:nvPr/>
        </p:nvSpPr>
        <p:spPr>
          <a:xfrm>
            <a:off x="7693312" y="3505200"/>
            <a:ext cx="4638750" cy="2743200"/>
          </a:xfrm>
          <a:prstGeom prst="ellipse">
            <a:avLst/>
          </a:prstGeom>
          <a:solidFill>
            <a:srgbClr val="00B0F0"/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oefler Text"/>
              <a:ea typeface="Hoefler Text"/>
              <a:cs typeface="Hoefler Text"/>
              <a:sym typeface="Hoefler Tex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125A79-6004-45CE-8324-D15DEB494523}"/>
              </a:ext>
            </a:extLst>
          </p:cNvPr>
          <p:cNvSpPr/>
          <p:nvPr/>
        </p:nvSpPr>
        <p:spPr>
          <a:xfrm>
            <a:off x="7885010" y="4599801"/>
            <a:ext cx="460585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Find/ Query/Update/Delete</a:t>
            </a:r>
          </a:p>
        </p:txBody>
      </p:sp>
    </p:spTree>
    <p:extLst>
      <p:ext uri="{BB962C8B-B14F-4D97-AF65-F5344CB8AC3E}">
        <p14:creationId xmlns:p14="http://schemas.microsoft.com/office/powerpoint/2010/main" val="278851229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Basic information for houses and users…"/>
          <p:cNvSpPr txBox="1">
            <a:spLocks noGrp="1"/>
          </p:cNvSpPr>
          <p:nvPr>
            <p:ph type="body" sz="half" idx="1"/>
          </p:nvPr>
        </p:nvSpPr>
        <p:spPr>
          <a:xfrm>
            <a:off x="850900" y="3150592"/>
            <a:ext cx="5410200" cy="4977408"/>
          </a:xfrm>
          <a:prstGeom prst="rect">
            <a:avLst/>
          </a:prstGeom>
        </p:spPr>
        <p:txBody>
          <a:bodyPr/>
          <a:lstStyle/>
          <a:p>
            <a:pPr marL="444500" indent="-444500">
              <a:lnSpc>
                <a:spcPct val="100000"/>
              </a:lnSpc>
              <a:spcBef>
                <a:spcPts val="2100"/>
              </a:spcBef>
              <a:buBlip>
                <a:blip r:embed="rId2"/>
              </a:buBlip>
              <a:defRPr sz="3000"/>
            </a:pPr>
            <a:r>
              <a:t>Basic information for houses and users</a:t>
            </a:r>
          </a:p>
          <a:p>
            <a:pPr marL="444500" indent="-444500">
              <a:lnSpc>
                <a:spcPct val="100000"/>
              </a:lnSpc>
              <a:spcBef>
                <a:spcPts val="2000"/>
              </a:spcBef>
              <a:buBlip>
                <a:blip r:embed="rId2"/>
              </a:buBlip>
              <a:defRPr sz="3000"/>
            </a:pPr>
            <a:r>
              <a:t>Crowd-sourced reviews</a:t>
            </a:r>
          </a:p>
          <a:p>
            <a:pPr marL="444500" indent="-444500">
              <a:lnSpc>
                <a:spcPct val="100000"/>
              </a:lnSpc>
              <a:spcBef>
                <a:spcPts val="2100"/>
              </a:spcBef>
              <a:buBlip>
                <a:blip r:embed="rId2"/>
              </a:buBlip>
              <a:defRPr sz="3000"/>
            </a:pPr>
            <a:r>
              <a:t>Reserve, Recommend and Like options</a:t>
            </a:r>
          </a:p>
          <a:p>
            <a:pPr marL="444500" indent="-444500">
              <a:lnSpc>
                <a:spcPct val="100000"/>
              </a:lnSpc>
              <a:spcBef>
                <a:spcPts val="2000"/>
              </a:spcBef>
              <a:buBlip>
                <a:blip r:embed="rId2"/>
              </a:buBlip>
              <a:defRPr sz="3000"/>
            </a:pPr>
            <a:r>
              <a:t>Price comparing service</a:t>
            </a:r>
          </a:p>
        </p:txBody>
      </p:sp>
      <p:sp>
        <p:nvSpPr>
          <p:cNvPr id="138" name="Our Produ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6440" cap="none"/>
            </a:lvl1pPr>
          </a:lstStyle>
          <a:p>
            <a:r>
              <a:t>Our Product</a:t>
            </a:r>
          </a:p>
        </p:txBody>
      </p:sp>
      <p:sp>
        <p:nvSpPr>
          <p:cNvPr id="139" name="A house review application…"/>
          <p:cNvSpPr txBox="1"/>
          <p:nvPr/>
        </p:nvSpPr>
        <p:spPr>
          <a:xfrm>
            <a:off x="-12700" y="2705228"/>
            <a:ext cx="682848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lnSpc>
                <a:spcPct val="80000"/>
              </a:lnSpc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Academy Engraved LET"/>
              </a:defRPr>
            </a:pPr>
            <a:r>
              <a:t>A house review application </a:t>
            </a:r>
          </a:p>
          <a:p>
            <a:pPr>
              <a:lnSpc>
                <a:spcPct val="80000"/>
              </a:lnSpc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Academy Engraved LET"/>
              </a:defRPr>
            </a:pPr>
            <a:r>
              <a:t>that provides …</a:t>
            </a:r>
          </a:p>
        </p:txBody>
      </p:sp>
      <p:pic>
        <p:nvPicPr>
          <p:cNvPr id="14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43700" y="1874786"/>
            <a:ext cx="5410200" cy="70967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8427766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27DDA-75A2-EB45-AFC0-FDF63E97F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0" y="2636958"/>
            <a:ext cx="4940969" cy="3039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4C976F-B9D7-264E-9A38-F23E01AFA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050" y="6031014"/>
            <a:ext cx="4940970" cy="30189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FDDED8-2650-924C-AF9A-05103DAD5ACF}"/>
              </a:ext>
            </a:extLst>
          </p:cNvPr>
          <p:cNvSpPr/>
          <p:nvPr/>
        </p:nvSpPr>
        <p:spPr>
          <a:xfrm>
            <a:off x="1312970" y="1029385"/>
            <a:ext cx="30636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cademy Engraved LET"/>
              </a:rPr>
              <a:t>Data Analysis</a:t>
            </a:r>
            <a:endParaRPr lang="en-US" sz="4000" dirty="0">
              <a:solidFill>
                <a:srgbClr val="000000"/>
              </a:solidFill>
              <a:latin typeface="+mn-lt"/>
              <a:ea typeface="+mn-ea"/>
              <a:cs typeface="+mn-cs"/>
              <a:sym typeface="Academy Engraved LE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0FE61-4E2E-5B42-AA46-59FD7D16E4F6}"/>
              </a:ext>
            </a:extLst>
          </p:cNvPr>
          <p:cNvSpPr txBox="1"/>
          <p:nvPr/>
        </p:nvSpPr>
        <p:spPr>
          <a:xfrm>
            <a:off x="7234162" y="1203792"/>
            <a:ext cx="340638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altLang="zh-CN" sz="2400" dirty="0"/>
              <a:t>Tax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Apartment</a:t>
            </a:r>
            <a:r>
              <a:rPr lang="zh-CN" altLang="en-US" sz="2400" dirty="0"/>
              <a:t> </a:t>
            </a:r>
            <a:r>
              <a:rPr lang="en-US" altLang="zh-CN" sz="2400" dirty="0"/>
              <a:t>Rent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9E7F4A-986A-DB48-A048-1864520D8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296" y="6031014"/>
            <a:ext cx="4900383" cy="3018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349279-E774-9D4D-9AEB-F47D8C3A2E9F}"/>
              </a:ext>
            </a:extLst>
          </p:cNvPr>
          <p:cNvSpPr txBox="1"/>
          <p:nvPr/>
        </p:nvSpPr>
        <p:spPr>
          <a:xfrm>
            <a:off x="1380296" y="5471339"/>
            <a:ext cx="16975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/>
              <a:t>ETL</a:t>
            </a:r>
            <a:r>
              <a:rPr lang="zh-CN" altLang="en-US" sz="2000" dirty="0"/>
              <a:t> </a:t>
            </a:r>
            <a:r>
              <a:rPr lang="en-US" altLang="zh-CN" sz="2000" dirty="0"/>
              <a:t>workflow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57554B"/>
              </a:solidFill>
              <a:effectLst/>
              <a:uFillTx/>
              <a:latin typeface="Hoefler Text"/>
              <a:ea typeface="Hoefler Text"/>
              <a:cs typeface="Hoefler Text"/>
              <a:sym typeface="Hoefler Tex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ED550B-053A-FC40-8C0C-4D736D9C8C16}"/>
              </a:ext>
            </a:extLst>
          </p:cNvPr>
          <p:cNvSpPr txBox="1"/>
          <p:nvPr/>
        </p:nvSpPr>
        <p:spPr>
          <a:xfrm>
            <a:off x="1349868" y="2727422"/>
            <a:ext cx="4900383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7554B"/>
                </a:solidFill>
                <a:effectLst/>
                <a:uFillTx/>
                <a:latin typeface="Hoefler Text"/>
                <a:ea typeface="Hoefler Text"/>
                <a:cs typeface="Hoefler Text"/>
                <a:sym typeface="Hoefler Text"/>
              </a:rPr>
              <a:t>Data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7554B"/>
                </a:solidFill>
                <a:effectLst/>
                <a:uFillTx/>
                <a:latin typeface="Hoefler Text"/>
                <a:ea typeface="Hoefler Text"/>
                <a:cs typeface="Hoefler Text"/>
                <a:sym typeface="Hoefler Text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7554B"/>
                </a:solidFill>
                <a:effectLst/>
                <a:uFillTx/>
                <a:latin typeface="Hoefler Text"/>
                <a:ea typeface="Hoefler Text"/>
                <a:cs typeface="Hoefler Text"/>
                <a:sym typeface="Hoefler Text"/>
              </a:rPr>
              <a:t>sources:</a:t>
            </a:r>
            <a:br>
              <a:rPr lang="en-US" sz="2000" dirty="0"/>
            </a:br>
            <a:r>
              <a:rPr lang="en-US" sz="2000" dirty="0"/>
              <a:t>California City &amp; County Sales &amp; Use Tax Rates</a:t>
            </a:r>
          </a:p>
          <a:p>
            <a:pPr algn="l"/>
            <a:r>
              <a:rPr lang="en-US" sz="2000" dirty="0"/>
              <a:t>https://</a:t>
            </a:r>
            <a:r>
              <a:rPr lang="en-US" sz="2000" dirty="0" err="1"/>
              <a:t>www.cdtfa.ca.gov</a:t>
            </a:r>
            <a:r>
              <a:rPr lang="en-US" sz="2000" dirty="0"/>
              <a:t>/taxes-and-fees/sales-use-tax-</a:t>
            </a:r>
            <a:r>
              <a:rPr lang="en-US" sz="2000" dirty="0" err="1"/>
              <a:t>rates.htm</a:t>
            </a:r>
            <a:endParaRPr lang="en-US" sz="2000" dirty="0"/>
          </a:p>
          <a:p>
            <a:pPr algn="l"/>
            <a:r>
              <a:rPr lang="en-US" sz="2000" dirty="0"/>
              <a:t>California Tax Rates by County and City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57554B"/>
              </a:solidFill>
              <a:effectLst/>
              <a:uFillTx/>
              <a:latin typeface="Hoefler Text"/>
              <a:ea typeface="Hoefler Text"/>
              <a:cs typeface="Hoefler Text"/>
              <a:sym typeface="Hoefler Text"/>
            </a:endParaRPr>
          </a:p>
        </p:txBody>
      </p:sp>
    </p:spTree>
    <p:extLst>
      <p:ext uri="{BB962C8B-B14F-4D97-AF65-F5344CB8AC3E}">
        <p14:creationId xmlns:p14="http://schemas.microsoft.com/office/powerpoint/2010/main" val="204448258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068DCD-CBED-D542-9568-3DE3A5C0F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114" y="2560699"/>
            <a:ext cx="5524113" cy="3325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1D01E-95D6-9640-84FE-18CD04332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114" y="6040375"/>
            <a:ext cx="5704997" cy="30670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5D26C8-2556-C340-A95D-91D3BDCFE448}"/>
              </a:ext>
            </a:extLst>
          </p:cNvPr>
          <p:cNvSpPr/>
          <p:nvPr/>
        </p:nvSpPr>
        <p:spPr>
          <a:xfrm>
            <a:off x="1136154" y="1082615"/>
            <a:ext cx="31886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Data </a:t>
            </a:r>
            <a:r>
              <a:rPr lang="en-US" altLang="zh-CN" sz="4000" dirty="0">
                <a:solidFill>
                  <a:srgbClr val="000000"/>
                </a:solidFill>
                <a:latin typeface="+mn-lt"/>
                <a:ea typeface="+mn-ea"/>
                <a:cs typeface="+mn-cs"/>
                <a:sym typeface="Academy Engraved LET"/>
              </a:rPr>
              <a:t>Analysis</a:t>
            </a:r>
            <a:r>
              <a:rPr lang="zh-CN" altLang="en-US" sz="40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</a:t>
            </a:r>
            <a:endParaRPr lang="en-US" sz="40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DEAAE-95BE-DE41-8DD6-318F2AA0B39A}"/>
              </a:ext>
            </a:extLst>
          </p:cNvPr>
          <p:cNvSpPr txBox="1"/>
          <p:nvPr/>
        </p:nvSpPr>
        <p:spPr>
          <a:xfrm>
            <a:off x="6359114" y="1257022"/>
            <a:ext cx="311463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400" dirty="0"/>
              <a:t>GDP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H</a:t>
            </a:r>
            <a:r>
              <a:rPr lang="en-US" sz="2400" dirty="0"/>
              <a:t>ouse </a:t>
            </a:r>
            <a:r>
              <a:rPr lang="en-US" altLang="zh-CN" sz="2400" dirty="0"/>
              <a:t>P</a:t>
            </a:r>
            <a:r>
              <a:rPr lang="en-US" sz="2400" dirty="0"/>
              <a:t>rice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2DB3DB-8AA8-9240-BD12-62B321B09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89" y="6092160"/>
            <a:ext cx="4850073" cy="21938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589683-9BAE-1F46-9C6A-BC8ED2906324}"/>
              </a:ext>
            </a:extLst>
          </p:cNvPr>
          <p:cNvSpPr txBox="1"/>
          <p:nvPr/>
        </p:nvSpPr>
        <p:spPr>
          <a:xfrm>
            <a:off x="1121573" y="2961823"/>
            <a:ext cx="4900383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7554B"/>
                </a:solidFill>
                <a:effectLst/>
                <a:uFillTx/>
                <a:latin typeface="Hoefler Text"/>
                <a:ea typeface="Hoefler Text"/>
                <a:cs typeface="Hoefler Text"/>
                <a:sym typeface="Hoefler Text"/>
              </a:rPr>
              <a:t>Data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57554B"/>
                </a:solidFill>
                <a:effectLst/>
                <a:uFillTx/>
                <a:latin typeface="Hoefler Text"/>
                <a:ea typeface="Hoefler Text"/>
                <a:cs typeface="Hoefler Text"/>
                <a:sym typeface="Hoefler Text"/>
              </a:rPr>
              <a:t> 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57554B"/>
                </a:solidFill>
                <a:effectLst/>
                <a:uFillTx/>
                <a:latin typeface="Hoefler Text"/>
                <a:ea typeface="Hoefler Text"/>
                <a:cs typeface="Hoefler Text"/>
                <a:sym typeface="Hoefler Text"/>
              </a:rPr>
              <a:t>sources:</a:t>
            </a:r>
            <a:br>
              <a:rPr lang="en-US" sz="2000" dirty="0"/>
            </a:br>
            <a:endParaRPr lang="en-US" sz="2000" dirty="0"/>
          </a:p>
          <a:p>
            <a:pPr algn="l"/>
            <a:r>
              <a:rPr lang="en-US" sz="2000" dirty="0"/>
              <a:t>US Real GDP by Year</a:t>
            </a:r>
          </a:p>
          <a:p>
            <a:pPr algn="l"/>
            <a:r>
              <a:rPr lang="en-US" sz="2000" dirty="0"/>
              <a:t>http://</a:t>
            </a:r>
            <a:r>
              <a:rPr lang="en-US" sz="2000" dirty="0" err="1"/>
              <a:t>www.multpl.com</a:t>
            </a:r>
            <a:r>
              <a:rPr lang="en-US" sz="2000" dirty="0"/>
              <a:t>/us-</a:t>
            </a:r>
            <a:r>
              <a:rPr lang="en-US" sz="2000" dirty="0" err="1"/>
              <a:t>gdp</a:t>
            </a:r>
            <a:r>
              <a:rPr lang="en-US" sz="2000" dirty="0"/>
              <a:t>-inflation-adjusted/table</a:t>
            </a:r>
          </a:p>
          <a:p>
            <a:pPr algn="l"/>
            <a:r>
              <a:rPr lang="en-US" sz="2000" dirty="0"/>
              <a:t>GDP of</a:t>
            </a:r>
            <a:r>
              <a:rPr lang="zh-CN" altLang="en-US" sz="2000" dirty="0"/>
              <a:t> </a:t>
            </a:r>
            <a:r>
              <a:rPr lang="en-US" sz="2000" dirty="0"/>
              <a:t>United States by year.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57554B"/>
              </a:solidFill>
              <a:effectLst/>
              <a:uFillTx/>
              <a:latin typeface="Hoefler Text"/>
              <a:ea typeface="Hoefler Text"/>
              <a:cs typeface="Hoefler Text"/>
              <a:sym typeface="Hoefler Text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What we plan to do next"/>
          <p:cNvSpPr txBox="1">
            <a:spLocks noGrp="1"/>
          </p:cNvSpPr>
          <p:nvPr>
            <p:ph type="title"/>
          </p:nvPr>
        </p:nvSpPr>
        <p:spPr>
          <a:xfrm>
            <a:off x="850900" y="939800"/>
            <a:ext cx="7750473" cy="970062"/>
          </a:xfrm>
          <a:prstGeom prst="rect">
            <a:avLst/>
          </a:prstGeom>
        </p:spPr>
        <p:txBody>
          <a:bodyPr/>
          <a:lstStyle>
            <a:lvl1pPr algn="l" defTabSz="566674">
              <a:defRPr sz="4850" cap="none"/>
            </a:lvl1pPr>
          </a:lstStyle>
          <a:p>
            <a:r>
              <a:rPr dirty="0"/>
              <a:t>What we plan to do next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6E63C-EC1E-8544-A92A-24955467B1F9}"/>
              </a:ext>
            </a:extLst>
          </p:cNvPr>
          <p:cNvSpPr txBox="1"/>
          <p:nvPr/>
        </p:nvSpPr>
        <p:spPr>
          <a:xfrm>
            <a:off x="495300" y="4995406"/>
            <a:ext cx="57721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dirty="0"/>
              <a:t>R</a:t>
            </a:r>
            <a:r>
              <a:rPr lang="en-US" dirty="0"/>
              <a:t>ecommendation </a:t>
            </a:r>
            <a:r>
              <a:rPr lang="en-US" altLang="zh-CN" dirty="0"/>
              <a:t>S</a:t>
            </a:r>
            <a:r>
              <a:rPr lang="en-US" dirty="0"/>
              <a:t>ystem based on users preferences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7554B"/>
              </a:solidFill>
              <a:effectLst/>
              <a:uFillTx/>
              <a:latin typeface="Hoefler Text"/>
              <a:ea typeface="Hoefler Text"/>
              <a:cs typeface="Hoefler Text"/>
              <a:sym typeface="Hoefler Tex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F4539-6A7E-BD47-A35A-05A4274048F2}"/>
              </a:ext>
            </a:extLst>
          </p:cNvPr>
          <p:cNvSpPr txBox="1"/>
          <p:nvPr/>
        </p:nvSpPr>
        <p:spPr>
          <a:xfrm>
            <a:off x="7032925" y="3234055"/>
            <a:ext cx="384227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57554B"/>
                </a:solidFill>
                <a:effectLst/>
                <a:uFillTx/>
                <a:latin typeface="Hoefler Text"/>
                <a:ea typeface="Hoefler Text"/>
                <a:cs typeface="Hoefler Text"/>
                <a:sym typeface="Hoefler Text"/>
              </a:rPr>
              <a:t>Price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7554B"/>
              </a:solidFill>
              <a:effectLst/>
              <a:uFillTx/>
              <a:latin typeface="Hoefler Text"/>
              <a:ea typeface="Hoefler Text"/>
              <a:cs typeface="Hoefler Text"/>
              <a:sym typeface="Hoefler Tex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19DCD7-727B-AE4D-BAF8-388D24C1A4AA}"/>
              </a:ext>
            </a:extLst>
          </p:cNvPr>
          <p:cNvSpPr txBox="1"/>
          <p:nvPr/>
        </p:nvSpPr>
        <p:spPr>
          <a:xfrm>
            <a:off x="7606772" y="4061817"/>
            <a:ext cx="384227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57554B"/>
                </a:solidFill>
                <a:effectLst/>
                <a:uFillTx/>
                <a:latin typeface="Hoefler Text"/>
                <a:ea typeface="Hoefler Text"/>
                <a:cs typeface="Hoefler Text"/>
                <a:sym typeface="Hoefler Text"/>
              </a:rPr>
              <a:t>Quiet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57554B"/>
                </a:solidFill>
                <a:effectLst/>
                <a:uFillTx/>
                <a:latin typeface="Hoefler Text"/>
                <a:ea typeface="Hoefler Text"/>
                <a:cs typeface="Hoefler Text"/>
                <a:sym typeface="Hoefler Text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57554B"/>
                </a:solidFill>
                <a:effectLst/>
                <a:uFillTx/>
                <a:latin typeface="Hoefler Text"/>
                <a:ea typeface="Hoefler Text"/>
                <a:cs typeface="Hoefler Text"/>
                <a:sym typeface="Hoefler Text"/>
              </a:rPr>
              <a:t>Level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7554B"/>
              </a:solidFill>
              <a:effectLst/>
              <a:uFillTx/>
              <a:latin typeface="Hoefler Text"/>
              <a:ea typeface="Hoefler Text"/>
              <a:cs typeface="Hoefler Text"/>
              <a:sym typeface="Hoefler Tex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39964-A075-7443-B960-D607735BDFC6}"/>
              </a:ext>
            </a:extLst>
          </p:cNvPr>
          <p:cNvSpPr txBox="1"/>
          <p:nvPr/>
        </p:nvSpPr>
        <p:spPr>
          <a:xfrm>
            <a:off x="7644872" y="4889579"/>
            <a:ext cx="384227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57554B"/>
                </a:solidFill>
                <a:effectLst/>
                <a:uFillTx/>
                <a:latin typeface="Hoefler Text"/>
                <a:ea typeface="Hoefler Text"/>
                <a:cs typeface="Hoefler Text"/>
                <a:sym typeface="Hoefler Text"/>
              </a:rPr>
              <a:t>Pet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57554B"/>
                </a:solidFill>
                <a:effectLst/>
                <a:uFillTx/>
                <a:latin typeface="Hoefler Text"/>
                <a:ea typeface="Hoefler Text"/>
                <a:cs typeface="Hoefler Text"/>
                <a:sym typeface="Hoefler Text"/>
              </a:rPr>
              <a:t> 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57554B"/>
                </a:solidFill>
                <a:effectLst/>
                <a:uFillTx/>
                <a:latin typeface="Hoefler Text"/>
                <a:ea typeface="Hoefler Text"/>
                <a:cs typeface="Hoefler Text"/>
                <a:sym typeface="Hoefler Text"/>
              </a:rPr>
              <a:t>Friendly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7554B"/>
              </a:solidFill>
              <a:effectLst/>
              <a:uFillTx/>
              <a:latin typeface="Hoefler Text"/>
              <a:ea typeface="Hoefler Text"/>
              <a:cs typeface="Hoefler Text"/>
              <a:sym typeface="Hoefler Tex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A712F-1748-D24A-A360-6211D7D03242}"/>
              </a:ext>
            </a:extLst>
          </p:cNvPr>
          <p:cNvSpPr txBox="1"/>
          <p:nvPr/>
        </p:nvSpPr>
        <p:spPr>
          <a:xfrm>
            <a:off x="8194975" y="5826403"/>
            <a:ext cx="384227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Rent</a:t>
            </a:r>
            <a:r>
              <a:rPr lang="zh-CN" altLang="en-US" dirty="0"/>
              <a:t> </a:t>
            </a:r>
            <a:r>
              <a:rPr lang="en-US" altLang="zh-CN" dirty="0"/>
              <a:t>Days</a:t>
            </a:r>
            <a:r>
              <a:rPr lang="zh-CN" altLang="en-US" dirty="0"/>
              <a:t> </a:t>
            </a:r>
            <a:r>
              <a:rPr lang="en-US" altLang="zh-CN" dirty="0"/>
              <a:t>Match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7554B"/>
              </a:solidFill>
              <a:effectLst/>
              <a:uFillTx/>
              <a:latin typeface="Hoefler Text"/>
              <a:ea typeface="Hoefler Text"/>
              <a:cs typeface="Hoefler Text"/>
              <a:sym typeface="Hoefler Tex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DE04E-D40B-ED4D-AF56-21F277A80429}"/>
              </a:ext>
            </a:extLst>
          </p:cNvPr>
          <p:cNvSpPr txBox="1"/>
          <p:nvPr/>
        </p:nvSpPr>
        <p:spPr>
          <a:xfrm>
            <a:off x="7242475" y="6697980"/>
            <a:ext cx="384227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Parking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7554B"/>
              </a:solidFill>
              <a:effectLst/>
              <a:uFillTx/>
              <a:latin typeface="Hoefler Text"/>
              <a:ea typeface="Hoefler Text"/>
              <a:cs typeface="Hoefler Text"/>
              <a:sym typeface="Hoefler Tex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C43E6C-3569-1043-A597-2EB33EB6999E}"/>
              </a:ext>
            </a:extLst>
          </p:cNvPr>
          <p:cNvSpPr txBox="1"/>
          <p:nvPr/>
        </p:nvSpPr>
        <p:spPr>
          <a:xfrm>
            <a:off x="7109125" y="7590989"/>
            <a:ext cx="384227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rgbClr val="57554B"/>
                </a:solidFill>
                <a:effectLst/>
                <a:uFillTx/>
                <a:latin typeface="Hoefler Text"/>
                <a:ea typeface="Hoefler Text"/>
                <a:cs typeface="Hoefler Text"/>
                <a:sym typeface="Hoefler Text"/>
              </a:rPr>
              <a:t>Safety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7554B"/>
              </a:solidFill>
              <a:effectLst/>
              <a:uFillTx/>
              <a:latin typeface="Hoefler Text"/>
              <a:ea typeface="Hoefler Text"/>
              <a:cs typeface="Hoefler Text"/>
              <a:sym typeface="Hoefler Text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A4CD7B-0FB3-7446-A2BF-E68FD1441063}"/>
              </a:ext>
            </a:extLst>
          </p:cNvPr>
          <p:cNvSpPr/>
          <p:nvPr/>
        </p:nvSpPr>
        <p:spPr>
          <a:xfrm>
            <a:off x="965663" y="3201085"/>
            <a:ext cx="4139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</a:t>
            </a:r>
            <a:r>
              <a:rPr lang="en-US" dirty="0"/>
              <a:t>eservation </a:t>
            </a:r>
            <a:r>
              <a:rPr lang="en-US" altLang="zh-CN" dirty="0"/>
              <a:t>S</a:t>
            </a:r>
            <a:r>
              <a:rPr lang="en-US" dirty="0"/>
              <a:t>ystem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3219C1-8A51-C44B-AB36-029E5C2A9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372" y="2810891"/>
            <a:ext cx="3571577" cy="6269609"/>
          </a:xfrm>
          <a:prstGeom prst="rect">
            <a:avLst/>
          </a:prstGeom>
        </p:spPr>
      </p:pic>
      <p:sp>
        <p:nvSpPr>
          <p:cNvPr id="7" name="What we plan to do next">
            <a:extLst>
              <a:ext uri="{FF2B5EF4-FFF2-40B4-BE49-F238E27FC236}">
                <a16:creationId xmlns:a16="http://schemas.microsoft.com/office/drawing/2014/main" id="{8C96152A-97F5-934F-BF92-9A50BDD21A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0900" y="939800"/>
            <a:ext cx="7750473" cy="970062"/>
          </a:xfrm>
          <a:prstGeom prst="rect">
            <a:avLst/>
          </a:prstGeom>
        </p:spPr>
        <p:txBody>
          <a:bodyPr/>
          <a:lstStyle>
            <a:lvl1pPr algn="l" defTabSz="566674">
              <a:defRPr sz="4850" cap="none"/>
            </a:lvl1pPr>
          </a:lstStyle>
          <a:p>
            <a:r>
              <a:rPr dirty="0"/>
              <a:t>What we plan to do next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31DAFA-7B3E-D046-89AC-C09C8A1C37BB}"/>
              </a:ext>
            </a:extLst>
          </p:cNvPr>
          <p:cNvSpPr/>
          <p:nvPr/>
        </p:nvSpPr>
        <p:spPr>
          <a:xfrm>
            <a:off x="1028839" y="5295037"/>
            <a:ext cx="46861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en-US" dirty="0"/>
              <a:t>uild several slots of times and users can fill in it without too much communications  </a:t>
            </a:r>
          </a:p>
        </p:txBody>
      </p:sp>
    </p:spTree>
    <p:extLst>
      <p:ext uri="{BB962C8B-B14F-4D97-AF65-F5344CB8AC3E}">
        <p14:creationId xmlns:p14="http://schemas.microsoft.com/office/powerpoint/2010/main" val="238588567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hat we plan to do next">
            <a:extLst>
              <a:ext uri="{FF2B5EF4-FFF2-40B4-BE49-F238E27FC236}">
                <a16:creationId xmlns:a16="http://schemas.microsoft.com/office/drawing/2014/main" id="{3AF99FCF-36BE-C14A-B600-05F758B970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0900" y="939800"/>
            <a:ext cx="7750473" cy="970062"/>
          </a:xfrm>
          <a:prstGeom prst="rect">
            <a:avLst/>
          </a:prstGeom>
        </p:spPr>
        <p:txBody>
          <a:bodyPr/>
          <a:lstStyle>
            <a:lvl1pPr algn="l" defTabSz="566674">
              <a:defRPr sz="4850" cap="none"/>
            </a:lvl1pPr>
          </a:lstStyle>
          <a:p>
            <a:r>
              <a:rPr dirty="0"/>
              <a:t>What we plan to do next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8B4BAC-267F-944C-828E-122C8697BF66}"/>
              </a:ext>
            </a:extLst>
          </p:cNvPr>
          <p:cNvSpPr/>
          <p:nvPr/>
        </p:nvSpPr>
        <p:spPr>
          <a:xfrm>
            <a:off x="1363540" y="3201085"/>
            <a:ext cx="47532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</a:t>
            </a:r>
            <a:r>
              <a:rPr lang="en-US" dirty="0"/>
              <a:t>rice </a:t>
            </a:r>
            <a:r>
              <a:rPr lang="en-US" altLang="zh-CN" dirty="0"/>
              <a:t>C</a:t>
            </a:r>
            <a:r>
              <a:rPr lang="en-US" dirty="0"/>
              <a:t>ompare </a:t>
            </a:r>
            <a:r>
              <a:rPr lang="en-US" altLang="zh-CN" dirty="0"/>
              <a:t>S</a:t>
            </a:r>
            <a:r>
              <a:rPr lang="en-US" dirty="0"/>
              <a:t>ystem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067B21-9E48-A742-B70D-39976D130F3A}"/>
              </a:ext>
            </a:extLst>
          </p:cNvPr>
          <p:cNvSpPr/>
          <p:nvPr/>
        </p:nvSpPr>
        <p:spPr>
          <a:xfrm>
            <a:off x="658690" y="4297739"/>
            <a:ext cx="429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Order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by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City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63D43C-735D-3842-81EB-E56D26EFBC1F}"/>
              </a:ext>
            </a:extLst>
          </p:cNvPr>
          <p:cNvSpPr/>
          <p:nvPr/>
        </p:nvSpPr>
        <p:spPr>
          <a:xfrm>
            <a:off x="1119314" y="5138639"/>
            <a:ext cx="429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Order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by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Zip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Code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82381A-701F-0846-AAF9-F311FD88C966}"/>
              </a:ext>
            </a:extLst>
          </p:cNvPr>
          <p:cNvSpPr/>
          <p:nvPr/>
        </p:nvSpPr>
        <p:spPr>
          <a:xfrm>
            <a:off x="471614" y="5961174"/>
            <a:ext cx="68626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Order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by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Location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:5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Mile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C9F94E-828E-974F-B869-EC6FA6C8AAD8}"/>
              </a:ext>
            </a:extLst>
          </p:cNvPr>
          <p:cNvSpPr/>
          <p:nvPr/>
        </p:nvSpPr>
        <p:spPr>
          <a:xfrm>
            <a:off x="0" y="6783709"/>
            <a:ext cx="68626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Order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by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Pet</a:t>
            </a:r>
            <a:r>
              <a:rPr lang="zh-CN" alt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SimSun" panose="02010600030101010101" pitchFamily="2" charset="-122"/>
              </a:rPr>
              <a:t>Friendly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2577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1009650"/>
            <a:ext cx="4953000" cy="7200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72350" y="597892"/>
            <a:ext cx="3159157" cy="5590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72350" y="6151105"/>
            <a:ext cx="3159157" cy="27887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9137485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earch for housing information and reviews by city…"/>
          <p:cNvSpPr txBox="1"/>
          <p:nvPr/>
        </p:nvSpPr>
        <p:spPr>
          <a:xfrm>
            <a:off x="939799" y="2768947"/>
            <a:ext cx="5908280" cy="4215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44500" indent="-444500" algn="l">
              <a:spcBef>
                <a:spcPts val="2100"/>
              </a:spcBef>
              <a:buSzPct val="45000"/>
              <a:buBlip>
                <a:blip r:embed="rId2"/>
              </a:buBlip>
              <a:defRPr sz="3000"/>
            </a:pPr>
            <a:r>
              <a:t>Search for housing information and reviews by city</a:t>
            </a:r>
          </a:p>
          <a:p>
            <a:pPr marL="444500" indent="-444500" algn="l">
              <a:spcBef>
                <a:spcPts val="2100"/>
              </a:spcBef>
              <a:buSzPct val="45000"/>
              <a:buBlip>
                <a:blip r:embed="rId2"/>
              </a:buBlip>
              <a:defRPr sz="3000"/>
            </a:pPr>
            <a:r>
              <a:t>Find a user and see his credit</a:t>
            </a:r>
          </a:p>
          <a:p>
            <a:pPr marL="444500" indent="-444500" algn="l">
              <a:spcBef>
                <a:spcPts val="2100"/>
              </a:spcBef>
              <a:buSzPct val="45000"/>
              <a:buBlip>
                <a:blip r:embed="rId2"/>
              </a:buBlip>
              <a:defRPr sz="3000"/>
            </a:pPr>
            <a:r>
              <a:t>Find cheapest houses int a certain city</a:t>
            </a:r>
          </a:p>
        </p:txBody>
      </p:sp>
      <p:sp>
        <p:nvSpPr>
          <p:cNvPr id="147" name="Users can …"/>
          <p:cNvSpPr txBox="1"/>
          <p:nvPr/>
        </p:nvSpPr>
        <p:spPr>
          <a:xfrm>
            <a:off x="370358" y="2146428"/>
            <a:ext cx="682848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lnSpc>
                <a:spcPct val="80000"/>
              </a:lnSpc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Academy Engraved LET"/>
              </a:defRPr>
            </a:lvl1pPr>
          </a:lstStyle>
          <a:p>
            <a:r>
              <a:t>Users can …</a:t>
            </a:r>
          </a:p>
        </p:txBody>
      </p:sp>
      <p:pic>
        <p:nvPicPr>
          <p:cNvPr id="14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7700" y="1328409"/>
            <a:ext cx="5410200" cy="70967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966735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earch for housing information by city"/>
          <p:cNvSpPr txBox="1"/>
          <p:nvPr/>
        </p:nvSpPr>
        <p:spPr>
          <a:xfrm>
            <a:off x="635000" y="-37108"/>
            <a:ext cx="5410200" cy="3142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indent="-444500" algn="l">
              <a:spcBef>
                <a:spcPts val="2100"/>
              </a:spcBef>
              <a:buSzPct val="45000"/>
              <a:buBlip>
                <a:blip r:embed="rId2"/>
              </a:buBlip>
              <a:defRPr sz="3000"/>
            </a:lvl1pPr>
          </a:lstStyle>
          <a:p>
            <a:r>
              <a:t>Search for housing information by city</a:t>
            </a:r>
          </a:p>
        </p:txBody>
      </p:sp>
      <p:sp>
        <p:nvSpPr>
          <p:cNvPr id="151" name="Users can …"/>
          <p:cNvSpPr txBox="1"/>
          <p:nvPr/>
        </p:nvSpPr>
        <p:spPr>
          <a:xfrm>
            <a:off x="-556742" y="114428"/>
            <a:ext cx="682848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lnSpc>
                <a:spcPct val="80000"/>
              </a:lnSpc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Academy Engraved LET"/>
              </a:defRPr>
            </a:lvl1pPr>
          </a:lstStyle>
          <a:p>
            <a:r>
              <a:t>Users can …</a:t>
            </a:r>
          </a:p>
        </p:txBody>
      </p:sp>
      <p:pic>
        <p:nvPicPr>
          <p:cNvPr id="152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9524" y="846476"/>
            <a:ext cx="4832776" cy="1374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52390" y="2486334"/>
            <a:ext cx="9528410" cy="62674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6965998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Update or delete a house"/>
          <p:cNvSpPr txBox="1"/>
          <p:nvPr/>
        </p:nvSpPr>
        <p:spPr>
          <a:xfrm>
            <a:off x="635000" y="-37108"/>
            <a:ext cx="8397578" cy="3142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indent="-444500" algn="l">
              <a:spcBef>
                <a:spcPts val="2100"/>
              </a:spcBef>
              <a:buSzPct val="45000"/>
              <a:buBlip>
                <a:blip r:embed="rId2"/>
              </a:buBlip>
              <a:defRPr sz="3000"/>
            </a:lvl1pPr>
          </a:lstStyle>
          <a:p>
            <a:r>
              <a:t>Update or delete a house</a:t>
            </a:r>
          </a:p>
        </p:txBody>
      </p:sp>
      <p:sp>
        <p:nvSpPr>
          <p:cNvPr id="156" name="Users can …"/>
          <p:cNvSpPr txBox="1"/>
          <p:nvPr/>
        </p:nvSpPr>
        <p:spPr>
          <a:xfrm>
            <a:off x="-556742" y="114428"/>
            <a:ext cx="682848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lnSpc>
                <a:spcPct val="80000"/>
              </a:lnSpc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Academy Engraved LET"/>
              </a:defRPr>
            </a:lvl1pPr>
          </a:lstStyle>
          <a:p>
            <a:r>
              <a:t>Users can …</a:t>
            </a:r>
          </a:p>
        </p:txBody>
      </p:sp>
      <p:pic>
        <p:nvPicPr>
          <p:cNvPr id="157" name="线条" descr="线条"/>
          <p:cNvPicPr>
            <a:picLocks/>
          </p:cNvPicPr>
          <p:nvPr/>
        </p:nvPicPr>
        <p:blipFill>
          <a:blip r:embed="rId3">
            <a:alphaModFix amt="75000"/>
            <a:extLst/>
          </a:blip>
          <a:stretch>
            <a:fillRect/>
          </a:stretch>
        </p:blipFill>
        <p:spPr>
          <a:xfrm rot="5400000">
            <a:off x="7678689" y="5933045"/>
            <a:ext cx="1024278" cy="405592"/>
          </a:xfrm>
          <a:prstGeom prst="rect">
            <a:avLst/>
          </a:prstGeom>
        </p:spPr>
      </p:pic>
      <p:pic>
        <p:nvPicPr>
          <p:cNvPr id="15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9871" y="2994006"/>
            <a:ext cx="11165098" cy="1193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83759" y="4227829"/>
            <a:ext cx="7915122" cy="1297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59650" y="488950"/>
            <a:ext cx="3184296" cy="1878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69871" y="6691003"/>
            <a:ext cx="11165098" cy="12393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5538123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9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 advAuto="0"/>
      <p:bldP spid="159" grpId="0" animBg="1" advAuto="0"/>
      <p:bldP spid="160" grpId="0" animBg="1" advAuto="0"/>
      <p:bldP spid="162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earch for a user by first name"/>
          <p:cNvSpPr txBox="1"/>
          <p:nvPr/>
        </p:nvSpPr>
        <p:spPr>
          <a:xfrm>
            <a:off x="635000" y="-37108"/>
            <a:ext cx="8397578" cy="3142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indent="-444500" algn="l">
              <a:spcBef>
                <a:spcPts val="2100"/>
              </a:spcBef>
              <a:buSzPct val="45000"/>
              <a:buBlip>
                <a:blip r:embed="rId2"/>
              </a:buBlip>
              <a:defRPr sz="3000"/>
            </a:lvl1pPr>
          </a:lstStyle>
          <a:p>
            <a:r>
              <a:t>Search for a user by first name</a:t>
            </a:r>
          </a:p>
        </p:txBody>
      </p:sp>
      <p:sp>
        <p:nvSpPr>
          <p:cNvPr id="165" name="Users can …"/>
          <p:cNvSpPr txBox="1"/>
          <p:nvPr/>
        </p:nvSpPr>
        <p:spPr>
          <a:xfrm>
            <a:off x="-556742" y="114428"/>
            <a:ext cx="682848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lnSpc>
                <a:spcPct val="80000"/>
              </a:lnSpc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Academy Engraved LET"/>
              </a:defRPr>
            </a:lvl1pPr>
          </a:lstStyle>
          <a:p>
            <a:r>
              <a:t>Users can …</a:t>
            </a:r>
          </a:p>
        </p:txBody>
      </p:sp>
      <p:pic>
        <p:nvPicPr>
          <p:cNvPr id="16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8204" y="829047"/>
            <a:ext cx="4483586" cy="1311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3064" y="2831696"/>
            <a:ext cx="10578436" cy="54559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398365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ee a users’s credit, Reviews, Recommendations, Likes or Reservations"/>
          <p:cNvSpPr txBox="1"/>
          <p:nvPr/>
        </p:nvSpPr>
        <p:spPr>
          <a:xfrm>
            <a:off x="635000" y="-37108"/>
            <a:ext cx="8397578" cy="3142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indent="-444500" algn="l">
              <a:spcBef>
                <a:spcPts val="2100"/>
              </a:spcBef>
              <a:buSzPct val="45000"/>
              <a:buBlip>
                <a:blip r:embed="rId2"/>
              </a:buBlip>
              <a:defRPr sz="3000"/>
            </a:lvl1pPr>
          </a:lstStyle>
          <a:p>
            <a:r>
              <a:t>See a users’s credit, Reviews, Recommendations, Likes or Reservations</a:t>
            </a:r>
          </a:p>
        </p:txBody>
      </p:sp>
      <p:sp>
        <p:nvSpPr>
          <p:cNvPr id="170" name="Users can …"/>
          <p:cNvSpPr txBox="1"/>
          <p:nvPr/>
        </p:nvSpPr>
        <p:spPr>
          <a:xfrm>
            <a:off x="-556742" y="114428"/>
            <a:ext cx="682848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lnSpc>
                <a:spcPct val="80000"/>
              </a:lnSpc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Academy Engraved LET"/>
              </a:defRPr>
            </a:lvl1pPr>
          </a:lstStyle>
          <a:p>
            <a:r>
              <a:t>Users can …</a:t>
            </a:r>
          </a:p>
        </p:txBody>
      </p:sp>
      <p:pic>
        <p:nvPicPr>
          <p:cNvPr id="171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569" y="2609566"/>
            <a:ext cx="11619131" cy="1298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93599" y="4622800"/>
            <a:ext cx="5817602" cy="36646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519342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Update or delete a user"/>
          <p:cNvSpPr txBox="1"/>
          <p:nvPr/>
        </p:nvSpPr>
        <p:spPr>
          <a:xfrm>
            <a:off x="635000" y="-37108"/>
            <a:ext cx="8397578" cy="3142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indent="-444500" algn="l">
              <a:spcBef>
                <a:spcPts val="2100"/>
              </a:spcBef>
              <a:buSzPct val="45000"/>
              <a:buBlip>
                <a:blip r:embed="rId2"/>
              </a:buBlip>
              <a:defRPr sz="3000"/>
            </a:lvl1pPr>
          </a:lstStyle>
          <a:p>
            <a:r>
              <a:t>Update or delete a user</a:t>
            </a:r>
          </a:p>
        </p:txBody>
      </p:sp>
      <p:sp>
        <p:nvSpPr>
          <p:cNvPr id="175" name="Users can …"/>
          <p:cNvSpPr txBox="1"/>
          <p:nvPr/>
        </p:nvSpPr>
        <p:spPr>
          <a:xfrm>
            <a:off x="-556742" y="114428"/>
            <a:ext cx="682848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lnSpc>
                <a:spcPct val="80000"/>
              </a:lnSpc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Academy Engraved LET"/>
              </a:defRPr>
            </a:lvl1pPr>
          </a:lstStyle>
          <a:p>
            <a:r>
              <a:t>Users can …</a:t>
            </a:r>
          </a:p>
        </p:txBody>
      </p:sp>
      <p:pic>
        <p:nvPicPr>
          <p:cNvPr id="17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500" y="3630808"/>
            <a:ext cx="11145841" cy="1238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82676" y="595415"/>
            <a:ext cx="3585213" cy="1876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9871" y="6044234"/>
            <a:ext cx="11165098" cy="1256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线条" descr="线条"/>
          <p:cNvPicPr>
            <a:picLocks/>
          </p:cNvPicPr>
          <p:nvPr/>
        </p:nvPicPr>
        <p:blipFill>
          <a:blip r:embed="rId6">
            <a:alphaModFix amt="75000"/>
            <a:extLst/>
          </a:blip>
          <a:stretch>
            <a:fillRect/>
          </a:stretch>
        </p:blipFill>
        <p:spPr>
          <a:xfrm rot="5400000">
            <a:off x="2827289" y="5281393"/>
            <a:ext cx="1024278" cy="4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95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8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 advAuto="0"/>
      <p:bldP spid="178" grpId="0" animBg="1" advAuto="0"/>
      <p:bldP spid="179" grpId="0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Typeset">
  <a:themeElements>
    <a:clrScheme name="Typeset">
      <a:dk1>
        <a:srgbClr val="57554B"/>
      </a:dk1>
      <a:lt1>
        <a:srgbClr val="0C1557"/>
      </a:lt1>
      <a:dk2>
        <a:srgbClr val="5F5F5D"/>
      </a:dk2>
      <a:lt2>
        <a:srgbClr val="D8D5CE"/>
      </a:lt2>
      <a:accent1>
        <a:srgbClr val="738CAB"/>
      </a:accent1>
      <a:accent2>
        <a:srgbClr val="7E9769"/>
      </a:accent2>
      <a:accent3>
        <a:srgbClr val="D9C064"/>
      </a:accent3>
      <a:accent4>
        <a:srgbClr val="B99369"/>
      </a:accent4>
      <a:accent5>
        <a:srgbClr val="9A4C3C"/>
      </a:accent5>
      <a:accent6>
        <a:srgbClr val="8E8198"/>
      </a:accent6>
      <a:hlink>
        <a:srgbClr val="0000FF"/>
      </a:hlink>
      <a:folHlink>
        <a:srgbClr val="FF00FF"/>
      </a:folHlink>
    </a:clrScheme>
    <a:fontScheme name="Typeset">
      <a:majorFont>
        <a:latin typeface="Academy Engraved LET"/>
        <a:ea typeface="Academy Engraved LET"/>
        <a:cs typeface="Academy Engraved LET"/>
      </a:majorFont>
      <a:minorFont>
        <a:latin typeface="Academy Engraved LET"/>
        <a:ea typeface="Academy Engraved LET"/>
        <a:cs typeface="Academy Engraved LET"/>
      </a:minorFont>
    </a:fontScheme>
    <a:fmtScheme name="Types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4">
              <a:hueOff val="-150089"/>
              <a:satOff val="3212"/>
              <a:lumOff val="-17555"/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7554B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ypeset">
  <a:themeElements>
    <a:clrScheme name="Typeset">
      <a:dk1>
        <a:srgbClr val="000000"/>
      </a:dk1>
      <a:lt1>
        <a:srgbClr val="FFFFFF"/>
      </a:lt1>
      <a:dk2>
        <a:srgbClr val="5F5F5D"/>
      </a:dk2>
      <a:lt2>
        <a:srgbClr val="D8D5CE"/>
      </a:lt2>
      <a:accent1>
        <a:srgbClr val="738CAB"/>
      </a:accent1>
      <a:accent2>
        <a:srgbClr val="7E9769"/>
      </a:accent2>
      <a:accent3>
        <a:srgbClr val="D9C064"/>
      </a:accent3>
      <a:accent4>
        <a:srgbClr val="B99369"/>
      </a:accent4>
      <a:accent5>
        <a:srgbClr val="9A4C3C"/>
      </a:accent5>
      <a:accent6>
        <a:srgbClr val="8E8198"/>
      </a:accent6>
      <a:hlink>
        <a:srgbClr val="0000FF"/>
      </a:hlink>
      <a:folHlink>
        <a:srgbClr val="FF00FF"/>
      </a:folHlink>
    </a:clrScheme>
    <a:fontScheme name="Typeset">
      <a:majorFont>
        <a:latin typeface="Academy Engraved LET"/>
        <a:ea typeface="Academy Engraved LET"/>
        <a:cs typeface="Academy Engraved LET"/>
      </a:majorFont>
      <a:minorFont>
        <a:latin typeface="Academy Engraved LET"/>
        <a:ea typeface="Academy Engraved LET"/>
        <a:cs typeface="Academy Engraved LET"/>
      </a:minorFont>
    </a:fontScheme>
    <a:fmtScheme name="Types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4">
              <a:hueOff val="-150089"/>
              <a:satOff val="3212"/>
              <a:lumOff val="-17555"/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7554B"/>
            </a:solidFill>
            <a:effectLst/>
            <a:uFillTx/>
            <a:latin typeface="Hoefler Text"/>
            <a:ea typeface="Hoefler Text"/>
            <a:cs typeface="Hoefler Text"/>
            <a:sym typeface="Hoefler T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349</Words>
  <Application>Microsoft Macintosh PowerPoint</Application>
  <PresentationFormat>Custom</PresentationFormat>
  <Paragraphs>102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Academy Engraved LET</vt:lpstr>
      <vt:lpstr>Bodoni SvtyTwo OS ITC TT-BookIt</vt:lpstr>
      <vt:lpstr>Bodoni SvtyTwo SC ITC TT-Book</vt:lpstr>
      <vt:lpstr>Helvetica</vt:lpstr>
      <vt:lpstr>Helvetica Neue</vt:lpstr>
      <vt:lpstr>Hoefler Text</vt:lpstr>
      <vt:lpstr>Times New Roman</vt:lpstr>
      <vt:lpstr>Typeset</vt:lpstr>
      <vt:lpstr>CautiousTenant</vt:lpstr>
      <vt:lpstr>Our Product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Milestones</vt:lpstr>
      <vt:lpstr>Initial plan</vt:lpstr>
      <vt:lpstr>UML</vt:lpstr>
      <vt:lpstr>Create tables and insert data</vt:lpstr>
      <vt:lpstr>PowerPoint Presentation</vt:lpstr>
      <vt:lpstr>PowerPoint Presentation</vt:lpstr>
      <vt:lpstr>PowerPoint Presentation</vt:lpstr>
      <vt:lpstr>JDBC/JSP</vt:lpstr>
      <vt:lpstr>PowerPoint Presentation</vt:lpstr>
      <vt:lpstr>PowerPoint Presentation</vt:lpstr>
      <vt:lpstr>PowerPoint Presentation</vt:lpstr>
      <vt:lpstr>What we plan to do next</vt:lpstr>
      <vt:lpstr>What we plan to do next</vt:lpstr>
      <vt:lpstr>What we plan to do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CautiousTenant</dc:title>
  <cp:lastModifiedBy>Happy</cp:lastModifiedBy>
  <cp:revision>41</cp:revision>
  <dcterms:modified xsi:type="dcterms:W3CDTF">2018-12-03T00:48:33Z</dcterms:modified>
</cp:coreProperties>
</file>